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FE1EDDA-65E5-4177-A268-85F86899DABB}">
  <a:tblStyle styleId="{FFE1EDDA-65E5-4177-A268-85F86899DA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6AF7C3-59C6-452E-9AC0-6FDD98A01BB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b901bc7dc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b901bc7d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cccbb03b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cccbb03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33d4684a7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3d4684a7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3d4684a7e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d4684a7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ca0b32333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ca0b3233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ca0b32333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ca0b323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ca0b32333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ca0b3233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ca0b32333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ca0b323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ca0b32333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ca0b3233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ca0b32333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ca0b323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3f590ab00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f590ab0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Hexapod Robot</a:t>
            </a:r>
            <a:endParaRPr/>
          </a:p>
          <a:p>
            <a:pPr indent="0" lvl="0" marL="0" rtl="0" algn="l">
              <a:spcBef>
                <a:spcPts val="0"/>
              </a:spcBef>
              <a:spcAft>
                <a:spcPts val="0"/>
              </a:spcAft>
              <a:buNone/>
            </a:pPr>
            <a:r>
              <a:rPr lang="en-US"/>
              <a:t>Self Contained Units</a:t>
            </a:r>
            <a:endParaRPr/>
          </a:p>
          <a:p>
            <a:pPr indent="0" lvl="0" marL="0" rtl="0" algn="l">
              <a:spcBef>
                <a:spcPts val="0"/>
              </a:spcBef>
              <a:spcAft>
                <a:spcPts val="0"/>
              </a:spcAft>
              <a:buNone/>
            </a:pPr>
            <a:r>
              <a:rPr lang="en-US"/>
              <a:t>Electrical motor, no hydraulics</a:t>
            </a:r>
            <a:endParaRPr/>
          </a:p>
          <a:p>
            <a:pPr indent="0" lvl="0" marL="0" rtl="0" algn="l">
              <a:spcBef>
                <a:spcPts val="0"/>
              </a:spcBef>
              <a:spcAft>
                <a:spcPts val="0"/>
              </a:spcAft>
              <a:buNone/>
            </a:pPr>
            <a:r>
              <a:rPr lang="en-US"/>
              <a:t>As tall as it can be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ca0b32333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ca0b3233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ca0b32333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ca0b3233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ca0b32333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ca0b3233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ca0b32333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ca0b3233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bb6a24c8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bb6a24c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de557a49b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de557a49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de557a49b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de557a49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de557a49b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de557a49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ee450e94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ee450e9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f25c97bd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f25c97b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b901bc7dc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b901bc7d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f25c97bd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f25c97bd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f25c97bdf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f25c97bd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fde11265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fde1126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fdd97630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fdd9763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fdd976300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fdd97630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fdd976300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fdd9763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33fdee4ca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3fdee4c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calculate battery life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6107879b6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6107879b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1f130eb1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1f130eb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7572e9bf14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572e9bf1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33d4684a7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3d4684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7572e9bf14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572e9bf1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7572e9bf14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572e9bf1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7572e9bf14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7572e9bf1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7f176157e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7f176157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f176157e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7f176157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3d4684a7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3d4684a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3d4684a7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3d4684a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b901bc7dc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b901bc7d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b901bc7dc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b901bc7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3d4684a7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d4684a7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5.xml"/><Relationship Id="rId4" Type="http://schemas.openxmlformats.org/officeDocument/2006/relationships/slide" Target="/ppt/slides/slide6.xml"/><Relationship Id="rId11" Type="http://schemas.openxmlformats.org/officeDocument/2006/relationships/slide" Target="/ppt/slides/slide18.xml"/><Relationship Id="rId10" Type="http://schemas.openxmlformats.org/officeDocument/2006/relationships/slide" Target="/ppt/slides/slide17.xml"/><Relationship Id="rId9" Type="http://schemas.openxmlformats.org/officeDocument/2006/relationships/slide" Target="/ppt/slides/slide16.xml"/><Relationship Id="rId5" Type="http://schemas.openxmlformats.org/officeDocument/2006/relationships/slide" Target="/ppt/slides/slide4.xml"/><Relationship Id="rId6" Type="http://schemas.openxmlformats.org/officeDocument/2006/relationships/slide" Target="/ppt/slides/slide9.xml"/><Relationship Id="rId7" Type="http://schemas.openxmlformats.org/officeDocument/2006/relationships/slide" Target="/ppt/slides/slide12.xml"/><Relationship Id="rId8" Type="http://schemas.openxmlformats.org/officeDocument/2006/relationships/slide" Target="/ppt/slides/slide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7" name="Shape 67"/>
        <p:cNvGrpSpPr/>
        <p:nvPr/>
      </p:nvGrpSpPr>
      <p:grpSpPr>
        <a:xfrm>
          <a:off x="0" y="0"/>
          <a:ext cx="0" cy="0"/>
          <a:chOff x="0" y="0"/>
          <a:chExt cx="0" cy="0"/>
        </a:xfrm>
      </p:grpSpPr>
      <p:sp>
        <p:nvSpPr>
          <p:cNvPr id="68" name="Google Shape;6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9" name="Google Shape;69;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5" name="Google Shape;75;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2032775" y="343850"/>
            <a:ext cx="9183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3"/>
          <p:cNvSpPr txBox="1"/>
          <p:nvPr>
            <p:ph idx="1" type="body"/>
          </p:nvPr>
        </p:nvSpPr>
        <p:spPr>
          <a:xfrm>
            <a:off x="2126400" y="1595100"/>
            <a:ext cx="8909100" cy="43515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0" type="dt"/>
          </p:nvPr>
        </p:nvSpPr>
        <p:spPr>
          <a:xfrm>
            <a:off x="1712100" y="6356363"/>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8335725" y="6388113"/>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 name="Google Shape;23;p3"/>
          <p:cNvSpPr txBox="1"/>
          <p:nvPr/>
        </p:nvSpPr>
        <p:spPr>
          <a:xfrm>
            <a:off x="0" y="168900"/>
            <a:ext cx="1712100" cy="6520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Table of Contents</a:t>
            </a:r>
            <a:endParaRPr b="1">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Drivetrain</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r>
              <a:rPr lang="en-US">
                <a:uFill>
                  <a:noFill/>
                </a:uFill>
                <a:latin typeface="Calibri"/>
                <a:ea typeface="Calibri"/>
                <a:cs typeface="Calibri"/>
                <a:sym typeface="Calibri"/>
                <a:hlinkClick action="ppaction://hlinksldjump" r:id="rId2"/>
              </a:rPr>
              <a:t>Design Goal</a:t>
            </a:r>
            <a:br>
              <a:rPr lang="en-US">
                <a:latin typeface="Calibri"/>
                <a:ea typeface="Calibri"/>
                <a:cs typeface="Calibri"/>
                <a:sym typeface="Calibri"/>
              </a:rPr>
            </a:br>
            <a:r>
              <a:rPr lang="en-US">
                <a:latin typeface="Calibri"/>
                <a:ea typeface="Calibri"/>
                <a:cs typeface="Calibri"/>
                <a:sym typeface="Calibri"/>
              </a:rPr>
              <a:t>    </a:t>
            </a:r>
            <a:r>
              <a:rPr lang="en-US">
                <a:uFill>
                  <a:noFill/>
                </a:uFill>
                <a:latin typeface="Calibri"/>
                <a:ea typeface="Calibri"/>
                <a:cs typeface="Calibri"/>
                <a:sym typeface="Calibri"/>
                <a:hlinkClick action="ppaction://hlinksldjump" r:id="rId3"/>
              </a:rPr>
              <a:t>Parameter</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r>
              <a:rPr lang="en-US">
                <a:uFill>
                  <a:noFill/>
                </a:uFill>
                <a:latin typeface="Calibri"/>
                <a:ea typeface="Calibri"/>
                <a:cs typeface="Calibri"/>
                <a:sym typeface="Calibri"/>
                <a:hlinkClick action="ppaction://hlinksldjump" r:id="rId4"/>
              </a:rPr>
              <a:t>Design Overview</a:t>
            </a:r>
            <a:br>
              <a:rPr lang="en-US">
                <a:uFill>
                  <a:noFill/>
                </a:uFill>
                <a:latin typeface="Calibri"/>
                <a:ea typeface="Calibri"/>
                <a:cs typeface="Calibri"/>
                <a:sym typeface="Calibri"/>
                <a:hlinkClick/>
              </a:rPr>
            </a:br>
            <a:r>
              <a:rPr lang="en-US">
                <a:latin typeface="Calibri"/>
                <a:ea typeface="Calibri"/>
                <a:cs typeface="Calibri"/>
                <a:sym typeface="Calibri"/>
              </a:rPr>
              <a:t>    </a:t>
            </a:r>
            <a:r>
              <a:rPr lang="en-US">
                <a:uFill>
                  <a:noFill/>
                </a:uFill>
                <a:latin typeface="Calibri"/>
                <a:ea typeface="Calibri"/>
                <a:cs typeface="Calibri"/>
                <a:sym typeface="Calibri"/>
                <a:hlinkClick action="ppaction://hlinksldjump" r:id="rId5"/>
              </a:rPr>
              <a:t>Assembly</a:t>
            </a:r>
            <a:br>
              <a:rPr lang="en-US">
                <a:latin typeface="Calibri"/>
                <a:ea typeface="Calibri"/>
                <a:cs typeface="Calibri"/>
                <a:sym typeface="Calibri"/>
              </a:rPr>
            </a:br>
            <a:r>
              <a:rPr lang="en-US">
                <a:latin typeface="Calibri"/>
                <a:ea typeface="Calibri"/>
                <a:cs typeface="Calibri"/>
                <a:sym typeface="Calibri"/>
              </a:rPr>
              <a:t>    </a:t>
            </a:r>
            <a:r>
              <a:rPr lang="en-US">
                <a:uFill>
                  <a:noFill/>
                </a:uFill>
                <a:latin typeface="Calibri"/>
                <a:ea typeface="Calibri"/>
                <a:cs typeface="Calibri"/>
                <a:sym typeface="Calibri"/>
                <a:hlinkClick action="ppaction://hlinksldjump" r:id="rId6"/>
              </a:rPr>
              <a:t>Components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r>
              <a:rPr lang="en-US">
                <a:uFill>
                  <a:noFill/>
                </a:uFill>
                <a:latin typeface="Calibri"/>
                <a:ea typeface="Calibri"/>
                <a:cs typeface="Calibri"/>
                <a:sym typeface="Calibri"/>
                <a:hlinkClick action="ppaction://hlinksldjump" r:id="rId7"/>
              </a:rPr>
              <a:t>Next Step</a:t>
            </a:r>
            <a:endParaRPr>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US">
                <a:latin typeface="Calibri"/>
                <a:ea typeface="Calibri"/>
                <a:cs typeface="Calibri"/>
                <a:sym typeface="Calibri"/>
              </a:rPr>
              <a:t>Changes Made</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r>
              <a:rPr lang="en-US">
                <a:uFill>
                  <a:noFill/>
                </a:uFill>
                <a:latin typeface="Calibri"/>
                <a:ea typeface="Calibri"/>
                <a:cs typeface="Calibri"/>
                <a:sym typeface="Calibri"/>
                <a:hlinkClick action="ppaction://hlinksldjump" r:id="rId8"/>
              </a:rPr>
              <a:t>Bearing Selection</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r>
              <a:rPr lang="en-US">
                <a:uFill>
                  <a:noFill/>
                </a:uFill>
                <a:latin typeface="Calibri"/>
                <a:ea typeface="Calibri"/>
                <a:cs typeface="Calibri"/>
                <a:sym typeface="Calibri"/>
                <a:hlinkClick action="ppaction://hlinksldjump" r:id="rId9"/>
              </a:rPr>
              <a:t>Encoder Magnet</a:t>
            </a:r>
            <a:endParaRPr b="1">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a:uFill>
                  <a:noFill/>
                </a:uFill>
                <a:latin typeface="Calibri"/>
                <a:ea typeface="Calibri"/>
                <a:cs typeface="Calibri"/>
                <a:sym typeface="Calibri"/>
                <a:hlinkClick action="ppaction://hlinksldjump" r:id="rId10"/>
              </a:rPr>
              <a:t>Thermal Analysis</a:t>
            </a:r>
            <a:endParaRPr b="1">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r>
              <a:rPr lang="en-US">
                <a:uFill>
                  <a:noFill/>
                </a:uFill>
                <a:latin typeface="Calibri"/>
                <a:ea typeface="Calibri"/>
                <a:cs typeface="Calibri"/>
                <a:sym typeface="Calibri"/>
                <a:hlinkClick action="ppaction://hlinksldjump" r:id="rId11"/>
              </a:rPr>
              <a:t>Motor</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Gearbox</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Steady State</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    Heat Sink</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a:solidFill>
                  <a:schemeClr val="dk1"/>
                </a:solidFill>
                <a:latin typeface="Calibri"/>
                <a:ea typeface="Calibri"/>
                <a:cs typeface="Calibri"/>
                <a:sym typeface="Calibri"/>
              </a:rPr>
              <a:t>Assembly</a:t>
            </a:r>
            <a:endParaRPr>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2083125" y="1592700"/>
            <a:ext cx="9583500" cy="17904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 type="body"/>
          </p:nvPr>
        </p:nvSpPr>
        <p:spPr>
          <a:xfrm>
            <a:off x="2204250" y="3802175"/>
            <a:ext cx="91047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5"/>
          <p:cNvSpPr txBox="1"/>
          <p:nvPr>
            <p:ph type="title"/>
          </p:nvPr>
        </p:nvSpPr>
        <p:spPr>
          <a:xfrm>
            <a:off x="2032775" y="343850"/>
            <a:ext cx="9183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5" name="Google Shape;35;p5"/>
          <p:cNvSpPr txBox="1"/>
          <p:nvPr>
            <p:ph idx="1" type="body"/>
          </p:nvPr>
        </p:nvSpPr>
        <p:spPr>
          <a:xfrm>
            <a:off x="1873350" y="1848000"/>
            <a:ext cx="4254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6979025" y="1825625"/>
            <a:ext cx="4374900" cy="43515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7" name="Shape 37"/>
        <p:cNvGrpSpPr/>
        <p:nvPr/>
      </p:nvGrpSpPr>
      <p:grpSpPr>
        <a:xfrm>
          <a:off x="0" y="0"/>
          <a:ext cx="0" cy="0"/>
          <a:chOff x="0" y="0"/>
          <a:chExt cx="0" cy="0"/>
        </a:xfrm>
      </p:grpSpPr>
      <p:sp>
        <p:nvSpPr>
          <p:cNvPr id="38" name="Google Shape;3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6"/>
          <p:cNvSpPr txBox="1"/>
          <p:nvPr>
            <p:ph type="title"/>
          </p:nvPr>
        </p:nvSpPr>
        <p:spPr>
          <a:xfrm>
            <a:off x="2032775" y="343850"/>
            <a:ext cx="9183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2" name="Google Shape;42;p6"/>
          <p:cNvSpPr txBox="1"/>
          <p:nvPr>
            <p:ph idx="1" type="body"/>
          </p:nvPr>
        </p:nvSpPr>
        <p:spPr>
          <a:xfrm>
            <a:off x="1873350" y="1848000"/>
            <a:ext cx="4254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6979025" y="1825625"/>
            <a:ext cx="4374900" cy="43515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4" name="Shape 44"/>
        <p:cNvGrpSpPr/>
        <p:nvPr/>
      </p:nvGrpSpPr>
      <p:grpSpPr>
        <a:xfrm>
          <a:off x="0" y="0"/>
          <a:ext cx="0" cy="0"/>
          <a:chOff x="0" y="0"/>
          <a:chExt cx="0" cy="0"/>
        </a:xfrm>
      </p:grpSpPr>
      <p:sp>
        <p:nvSpPr>
          <p:cNvPr id="45" name="Google Shape;45;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8" name="Google Shape;48;p7"/>
          <p:cNvSpPr txBox="1"/>
          <p:nvPr>
            <p:ph type="title"/>
          </p:nvPr>
        </p:nvSpPr>
        <p:spPr>
          <a:xfrm>
            <a:off x="2032775" y="343850"/>
            <a:ext cx="9183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3" name="Shape 53"/>
        <p:cNvGrpSpPr/>
        <p:nvPr/>
      </p:nvGrpSpPr>
      <p:grpSpPr>
        <a:xfrm>
          <a:off x="0" y="0"/>
          <a:ext cx="0" cy="0"/>
          <a:chOff x="0" y="0"/>
          <a:chExt cx="0" cy="0"/>
        </a:xfrm>
      </p:grpSpPr>
      <p:sp>
        <p:nvSpPr>
          <p:cNvPr id="54" name="Google Shape;54;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 name="Google Shape;56;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7" name="Google Shape;5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3" name="Google Shape;63;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2.png"/><Relationship Id="rId8"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7.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www.youtube.com/watch?v=D6SWNHK4IKg" TargetMode="External"/><Relationship Id="rId4" Type="http://schemas.openxmlformats.org/officeDocument/2006/relationships/image" Target="../media/image4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4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9.jp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docs.google.com/presentation/d/19V3ATlVZpYhuuZOAZcCcSt20c9-irL1XlVGAKpE-K7E/edit#slide=id.g6dd5125199_0_13" TargetMode="External"/><Relationship Id="rId4" Type="http://schemas.openxmlformats.org/officeDocument/2006/relationships/hyperlink" Target="https://docs.google.com/spreadsheets/d/13hin-TrsFbRcc6Op7ApQzyQTJNNFLKk9JQmBJgjYHwc/edit?usp=sharing" TargetMode="External"/><Relationship Id="rId5" Type="http://schemas.openxmlformats.org/officeDocument/2006/relationships/image" Target="../media/image5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drive.google.com/file/d/1DotbtbrBfXm0XEZ0bOMAkgstArFqCzuP/view" TargetMode="External"/><Relationship Id="rId4" Type="http://schemas.openxmlformats.org/officeDocument/2006/relationships/image" Target="../media/image5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youtube.com/watch?v=bzRh672peNk"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youtube.com/watch?v=cvrbu5y2Wc4" TargetMode="Externa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6000"/>
              <a:buFont typeface="Calibri"/>
              <a:buNone/>
            </a:pPr>
            <a:r>
              <a:rPr lang="en-US"/>
              <a:t>O = 6 Mechanical</a:t>
            </a:r>
            <a:endParaRPr/>
          </a:p>
          <a:p>
            <a:pPr indent="0" lvl="0" marL="0" marR="0" rtl="0" algn="ctr">
              <a:lnSpc>
                <a:spcPct val="90000"/>
              </a:lnSpc>
              <a:spcBef>
                <a:spcPts val="0"/>
              </a:spcBef>
              <a:spcAft>
                <a:spcPts val="0"/>
              </a:spcAft>
              <a:buClr>
                <a:schemeClr val="dk1"/>
              </a:buClr>
              <a:buSzPts val="6000"/>
              <a:buFont typeface="Calibri"/>
              <a:buNone/>
            </a:pPr>
            <a:r>
              <a:rPr lang="en-US"/>
              <a:t>Design Notes</a:t>
            </a:r>
            <a:endParaRPr b="0" i="0" sz="6000" u="none" cap="none" strike="noStrike">
              <a:solidFill>
                <a:schemeClr val="dk1"/>
              </a:solidFill>
              <a:latin typeface="Calibri"/>
              <a:ea typeface="Calibri"/>
              <a:cs typeface="Calibri"/>
              <a:sym typeface="Calibri"/>
            </a:endParaRPr>
          </a:p>
        </p:txBody>
      </p:sp>
      <p:sp>
        <p:nvSpPr>
          <p:cNvPr id="84" name="Google Shape;84;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t/>
            </a:r>
            <a:endParaRPr/>
          </a:p>
          <a:p>
            <a:pPr indent="0" lvl="0" marL="0" marR="0" rtl="0" algn="ctr">
              <a:lnSpc>
                <a:spcPct val="90000"/>
              </a:lnSpc>
              <a:spcBef>
                <a:spcPts val="0"/>
              </a:spcBef>
              <a:spcAft>
                <a:spcPts val="0"/>
              </a:spcAft>
              <a:buClr>
                <a:schemeClr val="dk1"/>
              </a:buClr>
              <a:buSzPts val="2400"/>
              <a:buFont typeface="Arial"/>
              <a:buNone/>
            </a:pPr>
            <a:r>
              <a:rPr lang="en-US"/>
              <a:t>Yizhu Gu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Components</a:t>
            </a:r>
            <a:endParaRPr/>
          </a:p>
        </p:txBody>
      </p:sp>
      <p:sp>
        <p:nvSpPr>
          <p:cNvPr id="189" name="Google Shape;189;p22"/>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Input Bearing</a:t>
            </a:r>
            <a:endParaRPr/>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a:p>
            <a:pPr indent="-406400" lvl="0" marL="457200" rtl="0" algn="l">
              <a:spcBef>
                <a:spcPts val="1000"/>
              </a:spcBef>
              <a:spcAft>
                <a:spcPts val="0"/>
              </a:spcAft>
              <a:buSzPts val="2800"/>
              <a:buChar char="•"/>
            </a:pPr>
            <a:r>
              <a:rPr lang="en-US"/>
              <a:t>Output Bearing (double, DB mounting)</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sz="1400"/>
          </a:p>
          <a:p>
            <a:pPr indent="0" lvl="0" marL="0" rtl="0" algn="l">
              <a:spcBef>
                <a:spcPts val="1000"/>
              </a:spcBef>
              <a:spcAft>
                <a:spcPts val="0"/>
              </a:spcAft>
              <a:buNone/>
            </a:pPr>
            <a:r>
              <a:rPr lang="en-US" sz="1400"/>
              <a:t>Compare with crossed roller bearing has higher performance under moment load</a:t>
            </a:r>
            <a:endParaRPr sz="1400"/>
          </a:p>
        </p:txBody>
      </p:sp>
      <p:sp>
        <p:nvSpPr>
          <p:cNvPr id="190" name="Google Shape;190;p22"/>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91" name="Google Shape;191;p22"/>
          <p:cNvPicPr preferRelativeResize="0"/>
          <p:nvPr/>
        </p:nvPicPr>
        <p:blipFill>
          <a:blip r:embed="rId3">
            <a:alphaModFix/>
          </a:blip>
          <a:stretch>
            <a:fillRect/>
          </a:stretch>
        </p:blipFill>
        <p:spPr>
          <a:xfrm>
            <a:off x="2126400" y="2257500"/>
            <a:ext cx="8737624" cy="1138850"/>
          </a:xfrm>
          <a:prstGeom prst="rect">
            <a:avLst/>
          </a:prstGeom>
          <a:noFill/>
          <a:ln>
            <a:noFill/>
          </a:ln>
        </p:spPr>
      </p:pic>
      <p:pic>
        <p:nvPicPr>
          <p:cNvPr id="192" name="Google Shape;192;p22"/>
          <p:cNvPicPr preferRelativeResize="0"/>
          <p:nvPr/>
        </p:nvPicPr>
        <p:blipFill>
          <a:blip r:embed="rId4">
            <a:alphaModFix/>
          </a:blip>
          <a:stretch>
            <a:fillRect/>
          </a:stretch>
        </p:blipFill>
        <p:spPr>
          <a:xfrm>
            <a:off x="10747550" y="570989"/>
            <a:ext cx="1278550" cy="1610313"/>
          </a:xfrm>
          <a:prstGeom prst="rect">
            <a:avLst/>
          </a:prstGeom>
          <a:noFill/>
          <a:ln>
            <a:noFill/>
          </a:ln>
        </p:spPr>
      </p:pic>
      <p:pic>
        <p:nvPicPr>
          <p:cNvPr id="193" name="Google Shape;193;p22"/>
          <p:cNvPicPr preferRelativeResize="0"/>
          <p:nvPr/>
        </p:nvPicPr>
        <p:blipFill>
          <a:blip r:embed="rId5">
            <a:alphaModFix/>
          </a:blip>
          <a:stretch>
            <a:fillRect/>
          </a:stretch>
        </p:blipFill>
        <p:spPr>
          <a:xfrm>
            <a:off x="9858200" y="742475"/>
            <a:ext cx="713825" cy="1438825"/>
          </a:xfrm>
          <a:prstGeom prst="rect">
            <a:avLst/>
          </a:prstGeom>
          <a:noFill/>
          <a:ln>
            <a:noFill/>
          </a:ln>
        </p:spPr>
      </p:pic>
      <p:pic>
        <p:nvPicPr>
          <p:cNvPr id="194" name="Google Shape;194;p22"/>
          <p:cNvPicPr preferRelativeResize="0"/>
          <p:nvPr/>
        </p:nvPicPr>
        <p:blipFill>
          <a:blip r:embed="rId6">
            <a:alphaModFix/>
          </a:blip>
          <a:stretch>
            <a:fillRect/>
          </a:stretch>
        </p:blipFill>
        <p:spPr>
          <a:xfrm>
            <a:off x="10392675" y="3753825"/>
            <a:ext cx="1821600" cy="1761216"/>
          </a:xfrm>
          <a:prstGeom prst="rect">
            <a:avLst/>
          </a:prstGeom>
          <a:noFill/>
          <a:ln>
            <a:noFill/>
          </a:ln>
        </p:spPr>
      </p:pic>
      <p:pic>
        <p:nvPicPr>
          <p:cNvPr id="195" name="Google Shape;195;p22"/>
          <p:cNvPicPr preferRelativeResize="0"/>
          <p:nvPr/>
        </p:nvPicPr>
        <p:blipFill>
          <a:blip r:embed="rId7">
            <a:alphaModFix/>
          </a:blip>
          <a:stretch>
            <a:fillRect/>
          </a:stretch>
        </p:blipFill>
        <p:spPr>
          <a:xfrm>
            <a:off x="2126400" y="4717875"/>
            <a:ext cx="8621150" cy="1094595"/>
          </a:xfrm>
          <a:prstGeom prst="rect">
            <a:avLst/>
          </a:prstGeom>
          <a:noFill/>
          <a:ln>
            <a:noFill/>
          </a:ln>
        </p:spPr>
      </p:pic>
      <p:pic>
        <p:nvPicPr>
          <p:cNvPr id="196" name="Google Shape;196;p22"/>
          <p:cNvPicPr preferRelativeResize="0"/>
          <p:nvPr/>
        </p:nvPicPr>
        <p:blipFill>
          <a:blip r:embed="rId8">
            <a:alphaModFix/>
          </a:blip>
          <a:stretch>
            <a:fillRect/>
          </a:stretch>
        </p:blipFill>
        <p:spPr>
          <a:xfrm>
            <a:off x="8859949" y="3695425"/>
            <a:ext cx="1887600" cy="971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Bearings</a:t>
            </a:r>
            <a:endParaRPr/>
          </a:p>
        </p:txBody>
      </p:sp>
      <p:sp>
        <p:nvSpPr>
          <p:cNvPr id="202" name="Google Shape;202;p23"/>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03" name="Google Shape;203;p23"/>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04" name="Google Shape;204;p23"/>
          <p:cNvGraphicFramePr/>
          <p:nvPr/>
        </p:nvGraphicFramePr>
        <p:xfrm>
          <a:off x="4148700" y="2191975"/>
          <a:ext cx="3000000" cy="3000000"/>
        </p:xfrm>
        <a:graphic>
          <a:graphicData uri="http://schemas.openxmlformats.org/drawingml/2006/table">
            <a:tbl>
              <a:tblPr>
                <a:noFill/>
                <a:tableStyleId>{FFE1EDDA-65E5-4177-A268-85F86899DABB}</a:tableStyleId>
              </a:tblPr>
              <a:tblGrid>
                <a:gridCol w="1807750"/>
                <a:gridCol w="1807750"/>
                <a:gridCol w="1807750"/>
              </a:tblGrid>
              <a:tr h="381000">
                <a:tc>
                  <a:txBody>
                    <a:bodyPr/>
                    <a:lstStyle/>
                    <a:p>
                      <a:pPr indent="0" lvl="0" marL="0" rtl="0" algn="l">
                        <a:spcBef>
                          <a:spcPts val="0"/>
                        </a:spcBef>
                        <a:spcAft>
                          <a:spcPts val="0"/>
                        </a:spcAft>
                        <a:buNone/>
                      </a:pPr>
                      <a:r>
                        <a:rPr lang="en-US"/>
                        <a:t>Bearing type</a:t>
                      </a:r>
                      <a:endParaRPr/>
                    </a:p>
                  </a:txBody>
                  <a:tcPr marT="91425" marB="91425" marR="91425" marL="91425"/>
                </a:tc>
                <a:tc>
                  <a:txBody>
                    <a:bodyPr/>
                    <a:lstStyle/>
                    <a:p>
                      <a:pPr indent="0" lvl="0" marL="0" rtl="0" algn="l">
                        <a:spcBef>
                          <a:spcPts val="0"/>
                        </a:spcBef>
                        <a:spcAft>
                          <a:spcPts val="0"/>
                        </a:spcAft>
                        <a:buNone/>
                      </a:pPr>
                      <a:r>
                        <a:rPr lang="en-US"/>
                        <a:t>Crossed-roller</a:t>
                      </a:r>
                      <a:endParaRPr/>
                    </a:p>
                  </a:txBody>
                  <a:tcPr marT="91425" marB="91425" marR="91425" marL="91425"/>
                </a:tc>
                <a:tc>
                  <a:txBody>
                    <a:bodyPr/>
                    <a:lstStyle/>
                    <a:p>
                      <a:pPr indent="0" lvl="0" marL="0" rtl="0" algn="l">
                        <a:spcBef>
                          <a:spcPts val="0"/>
                        </a:spcBef>
                        <a:spcAft>
                          <a:spcPts val="0"/>
                        </a:spcAft>
                        <a:buNone/>
                      </a:pPr>
                      <a:r>
                        <a:rPr lang="en-US"/>
                        <a:t>Double A</a:t>
                      </a:r>
                      <a:endParaRPr/>
                    </a:p>
                  </a:txBody>
                  <a:tcPr marT="91425" marB="91425" marR="91425" marL="91425"/>
                </a:tc>
              </a:tr>
              <a:tr h="381000">
                <a:tc>
                  <a:txBody>
                    <a:bodyPr/>
                    <a:lstStyle/>
                    <a:p>
                      <a:pPr indent="0" lvl="0" marL="0" rtl="0" algn="l">
                        <a:spcBef>
                          <a:spcPts val="0"/>
                        </a:spcBef>
                        <a:spcAft>
                          <a:spcPts val="0"/>
                        </a:spcAft>
                        <a:buNone/>
                      </a:pPr>
                      <a:r>
                        <a:rPr lang="en-US"/>
                        <a:t>Bearing</a:t>
                      </a:r>
                      <a:endParaRPr/>
                    </a:p>
                  </a:txBody>
                  <a:tcPr marT="91425" marB="91425" marR="91425" marL="91425"/>
                </a:tc>
                <a:tc>
                  <a:txBody>
                    <a:bodyPr/>
                    <a:lstStyle/>
                    <a:p>
                      <a:pPr indent="0" lvl="0" marL="0" rtl="0" algn="l">
                        <a:spcBef>
                          <a:spcPts val="0"/>
                        </a:spcBef>
                        <a:spcAft>
                          <a:spcPts val="0"/>
                        </a:spcAft>
                        <a:buNone/>
                      </a:pPr>
                      <a:r>
                        <a:rPr lang="en-US"/>
                        <a:t>IKO </a:t>
                      </a:r>
                      <a:r>
                        <a:rPr lang="en-US"/>
                        <a:t>CRBT505A</a:t>
                      </a:r>
                      <a:endParaRPr/>
                    </a:p>
                  </a:txBody>
                  <a:tcPr marT="91425" marB="91425" marR="91425" marL="91425"/>
                </a:tc>
                <a:tc>
                  <a:txBody>
                    <a:bodyPr/>
                    <a:lstStyle/>
                    <a:p>
                      <a:pPr indent="0" lvl="0" marL="0" rtl="0" algn="l">
                        <a:spcBef>
                          <a:spcPts val="0"/>
                        </a:spcBef>
                        <a:spcAft>
                          <a:spcPts val="0"/>
                        </a:spcAft>
                        <a:buNone/>
                      </a:pPr>
                      <a:r>
                        <a:rPr lang="en-US"/>
                        <a:t>KA020AR0</a:t>
                      </a:r>
                      <a:endParaRPr/>
                    </a:p>
                  </a:txBody>
                  <a:tcPr marT="91425" marB="91425" marR="91425" marL="114300"/>
                </a:tc>
              </a:tr>
              <a:tr h="381000">
                <a:tc>
                  <a:txBody>
                    <a:bodyPr/>
                    <a:lstStyle/>
                    <a:p>
                      <a:pPr indent="0" lvl="0" marL="0" rtl="0" algn="l">
                        <a:spcBef>
                          <a:spcPts val="0"/>
                        </a:spcBef>
                        <a:spcAft>
                          <a:spcPts val="0"/>
                        </a:spcAft>
                        <a:buNone/>
                      </a:pPr>
                      <a:r>
                        <a:rPr lang="en-US"/>
                        <a:t>Bore</a:t>
                      </a:r>
                      <a:endParaRPr/>
                    </a:p>
                  </a:txBody>
                  <a:tcPr marT="91425" marB="91425" marR="91425" marL="91425"/>
                </a:tc>
                <a:tc>
                  <a:txBody>
                    <a:bodyPr/>
                    <a:lstStyle/>
                    <a:p>
                      <a:pPr indent="0" lvl="0" marL="0" rtl="0" algn="l">
                        <a:spcBef>
                          <a:spcPts val="0"/>
                        </a:spcBef>
                        <a:spcAft>
                          <a:spcPts val="0"/>
                        </a:spcAft>
                        <a:buNone/>
                      </a:pPr>
                      <a:r>
                        <a:rPr lang="en-US"/>
                        <a:t>50 mm</a:t>
                      </a:r>
                      <a:endParaRPr/>
                    </a:p>
                  </a:txBody>
                  <a:tcPr marT="91425" marB="91425" marR="91425" marL="91425"/>
                </a:tc>
                <a:tc>
                  <a:txBody>
                    <a:bodyPr/>
                    <a:lstStyle/>
                    <a:p>
                      <a:pPr indent="0" lvl="0" marL="0" rtl="0" algn="l">
                        <a:spcBef>
                          <a:spcPts val="0"/>
                        </a:spcBef>
                        <a:spcAft>
                          <a:spcPts val="0"/>
                        </a:spcAft>
                        <a:buNone/>
                      </a:pPr>
                      <a:r>
                        <a:rPr lang="en-US"/>
                        <a:t>2 in</a:t>
                      </a:r>
                      <a:endParaRPr/>
                    </a:p>
                  </a:txBody>
                  <a:tcPr marT="91425" marB="91425" marR="91425" marL="91425"/>
                </a:tc>
              </a:tr>
              <a:tr h="381000">
                <a:tc>
                  <a:txBody>
                    <a:bodyPr/>
                    <a:lstStyle/>
                    <a:p>
                      <a:pPr indent="0" lvl="0" marL="0" rtl="0" algn="l">
                        <a:spcBef>
                          <a:spcPts val="0"/>
                        </a:spcBef>
                        <a:spcAft>
                          <a:spcPts val="0"/>
                        </a:spcAft>
                        <a:buNone/>
                      </a:pPr>
                      <a:r>
                        <a:rPr lang="en-US"/>
                        <a:t>ID</a:t>
                      </a:r>
                      <a:endParaRPr/>
                    </a:p>
                  </a:txBody>
                  <a:tcPr marT="91425" marB="91425" marR="91425" marL="91425"/>
                </a:tc>
                <a:tc>
                  <a:txBody>
                    <a:bodyPr/>
                    <a:lstStyle/>
                    <a:p>
                      <a:pPr indent="0" lvl="0" marL="0" rtl="0" algn="l">
                        <a:spcBef>
                          <a:spcPts val="0"/>
                        </a:spcBef>
                        <a:spcAft>
                          <a:spcPts val="0"/>
                        </a:spcAft>
                        <a:buNone/>
                      </a:pPr>
                      <a:r>
                        <a:rPr lang="en-US"/>
                        <a:t>61 mm</a:t>
                      </a:r>
                      <a:endParaRPr/>
                    </a:p>
                  </a:txBody>
                  <a:tcPr marT="91425" marB="91425" marR="91425" marL="91425"/>
                </a:tc>
                <a:tc>
                  <a:txBody>
                    <a:bodyPr/>
                    <a:lstStyle/>
                    <a:p>
                      <a:pPr indent="0" lvl="0" marL="0" rtl="0" algn="l">
                        <a:spcBef>
                          <a:spcPts val="0"/>
                        </a:spcBef>
                        <a:spcAft>
                          <a:spcPts val="0"/>
                        </a:spcAft>
                        <a:buNone/>
                      </a:pPr>
                      <a:r>
                        <a:rPr lang="en-US"/>
                        <a:t>2.5 in</a:t>
                      </a:r>
                      <a:endParaRPr/>
                    </a:p>
                  </a:txBody>
                  <a:tcPr marT="91425" marB="91425" marR="91425" marL="91425"/>
                </a:tc>
              </a:tr>
              <a:tr h="381000">
                <a:tc>
                  <a:txBody>
                    <a:bodyPr/>
                    <a:lstStyle/>
                    <a:p>
                      <a:pPr indent="0" lvl="0" marL="0" rtl="0" algn="l">
                        <a:spcBef>
                          <a:spcPts val="0"/>
                        </a:spcBef>
                        <a:spcAft>
                          <a:spcPts val="0"/>
                        </a:spcAft>
                        <a:buNone/>
                      </a:pPr>
                      <a:r>
                        <a:rPr lang="en-US"/>
                        <a:t>Width</a:t>
                      </a:r>
                      <a:endParaRPr/>
                    </a:p>
                  </a:txBody>
                  <a:tcPr marT="91425" marB="91425" marR="91425" marL="91425"/>
                </a:tc>
                <a:tc>
                  <a:txBody>
                    <a:bodyPr/>
                    <a:lstStyle/>
                    <a:p>
                      <a:pPr indent="0" lvl="0" marL="0" rtl="0" algn="l">
                        <a:spcBef>
                          <a:spcPts val="0"/>
                        </a:spcBef>
                        <a:spcAft>
                          <a:spcPts val="0"/>
                        </a:spcAft>
                        <a:buNone/>
                      </a:pPr>
                      <a:r>
                        <a:rPr lang="en-US"/>
                        <a:t>5 mm</a:t>
                      </a:r>
                      <a:endParaRPr/>
                    </a:p>
                  </a:txBody>
                  <a:tcPr marT="91425" marB="91425" marR="91425" marL="91425"/>
                </a:tc>
                <a:tc>
                  <a:txBody>
                    <a:bodyPr/>
                    <a:lstStyle/>
                    <a:p>
                      <a:pPr indent="0" lvl="0" marL="0" rtl="0" algn="l">
                        <a:spcBef>
                          <a:spcPts val="0"/>
                        </a:spcBef>
                        <a:spcAft>
                          <a:spcPts val="0"/>
                        </a:spcAft>
                        <a:buNone/>
                      </a:pPr>
                      <a:r>
                        <a:rPr lang="en-US"/>
                        <a:t>0.25 in</a:t>
                      </a:r>
                      <a:endParaRPr/>
                    </a:p>
                  </a:txBody>
                  <a:tcPr marT="91425" marB="91425" marR="91425" marL="91425"/>
                </a:tc>
              </a:tr>
              <a:tr h="381000">
                <a:tc>
                  <a:txBody>
                    <a:bodyPr/>
                    <a:lstStyle/>
                    <a:p>
                      <a:pPr indent="0" lvl="0" marL="0" rtl="0" algn="l">
                        <a:spcBef>
                          <a:spcPts val="0"/>
                        </a:spcBef>
                        <a:spcAft>
                          <a:spcPts val="0"/>
                        </a:spcAft>
                        <a:buNone/>
                      </a:pPr>
                      <a:r>
                        <a:rPr lang="en-US"/>
                        <a:t>Moment Load</a:t>
                      </a:r>
                      <a:endParaRPr/>
                    </a:p>
                  </a:txBody>
                  <a:tcPr marT="91425" marB="91425" marR="91425" marL="91425"/>
                </a:tc>
                <a:tc>
                  <a:txBody>
                    <a:bodyPr/>
                    <a:lstStyle/>
                    <a:p>
                      <a:pPr indent="0" lvl="0" marL="0" rtl="0" algn="l">
                        <a:spcBef>
                          <a:spcPts val="0"/>
                        </a:spcBef>
                        <a:spcAft>
                          <a:spcPts val="0"/>
                        </a:spcAft>
                        <a:buNone/>
                      </a:pPr>
                      <a:r>
                        <a:rPr lang="en-US"/>
                        <a:t>60 Nm</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Allowable </a:t>
                      </a:r>
                      <a:endParaRPr/>
                    </a:p>
                  </a:txBody>
                  <a:tcPr marT="91425" marB="91425" marR="91425" marL="91425"/>
                </a:tc>
                <a:tc>
                  <a:txBody>
                    <a:bodyPr/>
                    <a:lstStyle/>
                    <a:p>
                      <a:pPr indent="0" lvl="0" marL="0" rtl="0" algn="l">
                        <a:spcBef>
                          <a:spcPts val="0"/>
                        </a:spcBef>
                        <a:spcAft>
                          <a:spcPts val="0"/>
                        </a:spcAft>
                        <a:buNone/>
                      </a:pPr>
                      <a:r>
                        <a:rPr lang="en-US"/>
                        <a:t>16 Nm</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Static Moment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138 Nm</a:t>
                      </a:r>
                      <a:endParaRPr/>
                    </a:p>
                  </a:txBody>
                  <a:tcPr marT="91425" marB="91425" marR="91425" marL="91425"/>
                </a:tc>
              </a:tr>
              <a:tr h="381000">
                <a:tc>
                  <a:txBody>
                    <a:bodyPr/>
                    <a:lstStyle/>
                    <a:p>
                      <a:pPr indent="0" lvl="0" marL="0" rtl="0" algn="l">
                        <a:spcBef>
                          <a:spcPts val="0"/>
                        </a:spcBef>
                        <a:spcAft>
                          <a:spcPts val="0"/>
                        </a:spcAft>
                        <a:buNone/>
                      </a:pPr>
                      <a:r>
                        <a:rPr lang="en-US"/>
                        <a:t>Dynamic Moment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70 Nm</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 - Large Scale</a:t>
            </a:r>
            <a:endParaRPr/>
          </a:p>
        </p:txBody>
      </p:sp>
      <p:sp>
        <p:nvSpPr>
          <p:cNvPr id="210" name="Google Shape;210;p24"/>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Leg connection and cable routing</a:t>
            </a:r>
            <a:endParaRPr/>
          </a:p>
        </p:txBody>
      </p:sp>
      <p:sp>
        <p:nvSpPr>
          <p:cNvPr id="211" name="Google Shape;211;p24"/>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12" name="Google Shape;212;p24"/>
          <p:cNvPicPr preferRelativeResize="0"/>
          <p:nvPr/>
        </p:nvPicPr>
        <p:blipFill>
          <a:blip r:embed="rId3">
            <a:alphaModFix/>
          </a:blip>
          <a:stretch>
            <a:fillRect/>
          </a:stretch>
        </p:blipFill>
        <p:spPr>
          <a:xfrm>
            <a:off x="9201300" y="816350"/>
            <a:ext cx="2398749" cy="4723653"/>
          </a:xfrm>
          <a:prstGeom prst="rect">
            <a:avLst/>
          </a:prstGeom>
          <a:noFill/>
          <a:ln>
            <a:noFill/>
          </a:ln>
        </p:spPr>
      </p:pic>
      <p:pic>
        <p:nvPicPr>
          <p:cNvPr id="213" name="Google Shape;213;p24"/>
          <p:cNvPicPr preferRelativeResize="0"/>
          <p:nvPr/>
        </p:nvPicPr>
        <p:blipFill>
          <a:blip r:embed="rId4">
            <a:alphaModFix/>
          </a:blip>
          <a:stretch>
            <a:fillRect/>
          </a:stretch>
        </p:blipFill>
        <p:spPr>
          <a:xfrm>
            <a:off x="1952675" y="2379175"/>
            <a:ext cx="3294788" cy="3586726"/>
          </a:xfrm>
          <a:prstGeom prst="rect">
            <a:avLst/>
          </a:prstGeom>
          <a:noFill/>
          <a:ln>
            <a:noFill/>
          </a:ln>
        </p:spPr>
      </p:pic>
      <p:grpSp>
        <p:nvGrpSpPr>
          <p:cNvPr id="214" name="Google Shape;214;p24"/>
          <p:cNvGrpSpPr/>
          <p:nvPr/>
        </p:nvGrpSpPr>
        <p:grpSpPr>
          <a:xfrm>
            <a:off x="5403315" y="2278425"/>
            <a:ext cx="3893282" cy="3886675"/>
            <a:chOff x="5403315" y="2278425"/>
            <a:chExt cx="3893282" cy="3886675"/>
          </a:xfrm>
        </p:grpSpPr>
        <p:pic>
          <p:nvPicPr>
            <p:cNvPr id="215" name="Google Shape;215;p24"/>
            <p:cNvPicPr preferRelativeResize="0"/>
            <p:nvPr/>
          </p:nvPicPr>
          <p:blipFill>
            <a:blip r:embed="rId5">
              <a:alphaModFix/>
            </a:blip>
            <a:stretch>
              <a:fillRect/>
            </a:stretch>
          </p:blipFill>
          <p:spPr>
            <a:xfrm>
              <a:off x="5421200" y="2379163"/>
              <a:ext cx="3875398" cy="3299352"/>
            </a:xfrm>
            <a:prstGeom prst="rect">
              <a:avLst/>
            </a:prstGeom>
            <a:noFill/>
            <a:ln>
              <a:noFill/>
            </a:ln>
          </p:spPr>
        </p:pic>
        <p:sp>
          <p:nvSpPr>
            <p:cNvPr id="216" name="Google Shape;216;p24"/>
            <p:cNvSpPr/>
            <p:nvPr/>
          </p:nvSpPr>
          <p:spPr>
            <a:xfrm>
              <a:off x="5403315" y="2278425"/>
              <a:ext cx="3310350" cy="3886675"/>
            </a:xfrm>
            <a:custGeom>
              <a:rect b="b" l="l" r="r" t="t"/>
              <a:pathLst>
                <a:path extrusionOk="0" h="155467" w="132414">
                  <a:moveTo>
                    <a:pt x="130851" y="0"/>
                  </a:moveTo>
                  <a:cubicBezTo>
                    <a:pt x="130923" y="9626"/>
                    <a:pt x="133891" y="47697"/>
                    <a:pt x="131285" y="57757"/>
                  </a:cubicBezTo>
                  <a:cubicBezTo>
                    <a:pt x="128680" y="67817"/>
                    <a:pt x="129694" y="58987"/>
                    <a:pt x="115218" y="60362"/>
                  </a:cubicBezTo>
                  <a:cubicBezTo>
                    <a:pt x="100743" y="61737"/>
                    <a:pt x="62888" y="64778"/>
                    <a:pt x="44432" y="66008"/>
                  </a:cubicBezTo>
                  <a:cubicBezTo>
                    <a:pt x="25976" y="67239"/>
                    <a:pt x="10994" y="57974"/>
                    <a:pt x="4480" y="67745"/>
                  </a:cubicBezTo>
                  <a:cubicBezTo>
                    <a:pt x="-2034" y="77516"/>
                    <a:pt x="-1093" y="115370"/>
                    <a:pt x="5349" y="124634"/>
                  </a:cubicBezTo>
                  <a:cubicBezTo>
                    <a:pt x="11791" y="133898"/>
                    <a:pt x="35531" y="118192"/>
                    <a:pt x="43130" y="123331"/>
                  </a:cubicBezTo>
                  <a:cubicBezTo>
                    <a:pt x="50730" y="128470"/>
                    <a:pt x="49643" y="150111"/>
                    <a:pt x="50946" y="155467"/>
                  </a:cubicBezTo>
                </a:path>
              </a:pathLst>
            </a:custGeom>
            <a:noFill/>
            <a:ln cap="flat" cmpd="sng" w="28575">
              <a:solidFill>
                <a:srgbClr val="FF0000"/>
              </a:solidFill>
              <a:prstDash val="solid"/>
              <a:round/>
              <a:headEnd len="med" w="med" type="none"/>
              <a:tailEnd len="med" w="med" type="none"/>
            </a:ln>
          </p:spPr>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 - Details</a:t>
            </a:r>
            <a:endParaRPr/>
          </a:p>
        </p:txBody>
      </p:sp>
      <p:sp>
        <p:nvSpPr>
          <p:cNvPr id="222" name="Google Shape;222;p25"/>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Thermal (thickness of the case)</a:t>
            </a:r>
            <a:endParaRPr/>
          </a:p>
          <a:p>
            <a:pPr indent="-406400" lvl="0" marL="457200" rtl="0" algn="l">
              <a:spcBef>
                <a:spcPts val="0"/>
              </a:spcBef>
              <a:spcAft>
                <a:spcPts val="0"/>
              </a:spcAft>
              <a:buSzPts val="2800"/>
              <a:buChar char="•"/>
            </a:pPr>
            <a:r>
              <a:rPr lang="en-US"/>
              <a:t>Weight reduction</a:t>
            </a:r>
            <a:endParaRPr/>
          </a:p>
          <a:p>
            <a:pPr indent="-406400" lvl="0" marL="457200" rtl="0" algn="l">
              <a:spcBef>
                <a:spcPts val="0"/>
              </a:spcBef>
              <a:spcAft>
                <a:spcPts val="0"/>
              </a:spcAft>
              <a:buSzPts val="2800"/>
              <a:buChar char="•"/>
            </a:pPr>
            <a:r>
              <a:rPr lang="en-US"/>
              <a:t>Tolerance</a:t>
            </a:r>
            <a:endParaRPr/>
          </a:p>
          <a:p>
            <a:pPr indent="-406400" lvl="0" marL="457200" rtl="0" algn="l">
              <a:spcBef>
                <a:spcPts val="0"/>
              </a:spcBef>
              <a:spcAft>
                <a:spcPts val="0"/>
              </a:spcAft>
              <a:buSzPts val="2800"/>
              <a:buChar char="•"/>
            </a:pPr>
            <a:r>
              <a:rPr lang="en-US"/>
              <a:t>Drawing</a:t>
            </a:r>
            <a:endParaRPr/>
          </a:p>
          <a:p>
            <a:pPr indent="-406400" lvl="0" marL="457200" rtl="0" algn="l">
              <a:spcBef>
                <a:spcPts val="0"/>
              </a:spcBef>
              <a:spcAft>
                <a:spcPts val="0"/>
              </a:spcAft>
              <a:buSzPts val="2800"/>
              <a:buChar char="•"/>
            </a:pPr>
            <a:r>
              <a:rPr lang="en-US"/>
              <a:t>Assembly jig design</a:t>
            </a:r>
            <a:endParaRPr/>
          </a:p>
        </p:txBody>
      </p:sp>
      <p:sp>
        <p:nvSpPr>
          <p:cNvPr id="223" name="Google Shape;223;p25"/>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24" name="Google Shape;224;p25"/>
          <p:cNvPicPr preferRelativeResize="0"/>
          <p:nvPr/>
        </p:nvPicPr>
        <p:blipFill>
          <a:blip r:embed="rId3">
            <a:alphaModFix/>
          </a:blip>
          <a:stretch>
            <a:fillRect/>
          </a:stretch>
        </p:blipFill>
        <p:spPr>
          <a:xfrm>
            <a:off x="7296475" y="1894275"/>
            <a:ext cx="4276850" cy="3641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Post Design Review Changes</a:t>
            </a:r>
            <a:endParaRPr/>
          </a:p>
        </p:txBody>
      </p:sp>
      <p:sp>
        <p:nvSpPr>
          <p:cNvPr id="230" name="Google Shape;230;p26"/>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Bearing </a:t>
            </a:r>
            <a:r>
              <a:rPr lang="en-US"/>
              <a:t>comparison</a:t>
            </a:r>
            <a:endParaRPr/>
          </a:p>
          <a:p>
            <a:pPr indent="-406400" lvl="0" marL="457200" rtl="0" algn="l">
              <a:spcBef>
                <a:spcPts val="0"/>
              </a:spcBef>
              <a:spcAft>
                <a:spcPts val="0"/>
              </a:spcAft>
              <a:buSzPts val="2800"/>
              <a:buChar char="-"/>
            </a:pPr>
            <a:r>
              <a:rPr lang="en-US"/>
              <a:t>Continuous rotation</a:t>
            </a:r>
            <a:endParaRPr/>
          </a:p>
          <a:p>
            <a:pPr indent="-406400" lvl="0" marL="457200" rtl="0" algn="l">
              <a:spcBef>
                <a:spcPts val="0"/>
              </a:spcBef>
              <a:spcAft>
                <a:spcPts val="0"/>
              </a:spcAft>
              <a:buSzPts val="2800"/>
              <a:buChar char="-"/>
            </a:pPr>
            <a:r>
              <a:rPr lang="en-US"/>
              <a:t>Output plate</a:t>
            </a:r>
            <a:endParaRPr/>
          </a:p>
          <a:p>
            <a:pPr indent="-406400" lvl="0" marL="457200" rtl="0" algn="l">
              <a:spcBef>
                <a:spcPts val="0"/>
              </a:spcBef>
              <a:spcAft>
                <a:spcPts val="0"/>
              </a:spcAft>
              <a:buSzPts val="2800"/>
              <a:buChar char="-"/>
            </a:pPr>
            <a:r>
              <a:rPr lang="en-US"/>
              <a:t>Screw Sizes </a:t>
            </a:r>
            <a:endParaRPr/>
          </a:p>
          <a:p>
            <a:pPr indent="-406400" lvl="0" marL="457200" rtl="0" algn="l">
              <a:spcBef>
                <a:spcPts val="0"/>
              </a:spcBef>
              <a:spcAft>
                <a:spcPts val="0"/>
              </a:spcAft>
              <a:buSzPts val="2800"/>
              <a:buChar char="-"/>
            </a:pPr>
            <a:r>
              <a:rPr lang="en-US"/>
              <a:t>Heat sink (thermal)</a:t>
            </a:r>
            <a:endParaRPr/>
          </a:p>
        </p:txBody>
      </p:sp>
      <p:sp>
        <p:nvSpPr>
          <p:cNvPr id="231" name="Google Shape;231;p26"/>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32" name="Google Shape;232;p26"/>
          <p:cNvPicPr preferRelativeResize="0"/>
          <p:nvPr/>
        </p:nvPicPr>
        <p:blipFill>
          <a:blip r:embed="rId3">
            <a:alphaModFix/>
          </a:blip>
          <a:stretch>
            <a:fillRect/>
          </a:stretch>
        </p:blipFill>
        <p:spPr>
          <a:xfrm>
            <a:off x="5836750" y="1335675"/>
            <a:ext cx="5771624" cy="4499925"/>
          </a:xfrm>
          <a:prstGeom prst="rect">
            <a:avLst/>
          </a:prstGeom>
          <a:noFill/>
          <a:ln>
            <a:noFill/>
          </a:ln>
        </p:spPr>
      </p:pic>
      <p:pic>
        <p:nvPicPr>
          <p:cNvPr id="233" name="Google Shape;233;p26"/>
          <p:cNvPicPr preferRelativeResize="0"/>
          <p:nvPr/>
        </p:nvPicPr>
        <p:blipFill>
          <a:blip r:embed="rId4">
            <a:alphaModFix/>
          </a:blip>
          <a:stretch>
            <a:fillRect/>
          </a:stretch>
        </p:blipFill>
        <p:spPr>
          <a:xfrm>
            <a:off x="1998200" y="3734425"/>
            <a:ext cx="3727275" cy="2954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Bearing </a:t>
            </a:r>
            <a:r>
              <a:rPr lang="en-US"/>
              <a:t>Comparison</a:t>
            </a:r>
            <a:endParaRPr/>
          </a:p>
        </p:txBody>
      </p:sp>
      <p:sp>
        <p:nvSpPr>
          <p:cNvPr id="239" name="Google Shape;239;p27"/>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40" name="Google Shape;240;p27"/>
          <p:cNvGraphicFramePr/>
          <p:nvPr/>
        </p:nvGraphicFramePr>
        <p:xfrm>
          <a:off x="2032775" y="1659388"/>
          <a:ext cx="3000000" cy="3000000"/>
        </p:xfrm>
        <a:graphic>
          <a:graphicData uri="http://schemas.openxmlformats.org/drawingml/2006/table">
            <a:tbl>
              <a:tblPr>
                <a:noFill/>
                <a:tableStyleId>{FFE1EDDA-65E5-4177-A268-85F86899DABB}</a:tableStyleId>
              </a:tblPr>
              <a:tblGrid>
                <a:gridCol w="1807750"/>
                <a:gridCol w="1807750"/>
                <a:gridCol w="1807750"/>
              </a:tblGrid>
              <a:tr h="381000">
                <a:tc>
                  <a:txBody>
                    <a:bodyPr/>
                    <a:lstStyle/>
                    <a:p>
                      <a:pPr indent="0" lvl="0" marL="0" rtl="0" algn="l">
                        <a:spcBef>
                          <a:spcPts val="0"/>
                        </a:spcBef>
                        <a:spcAft>
                          <a:spcPts val="0"/>
                        </a:spcAft>
                        <a:buNone/>
                      </a:pPr>
                      <a:r>
                        <a:rPr lang="en-US"/>
                        <a:t>Bearing type</a:t>
                      </a:r>
                      <a:endParaRPr/>
                    </a:p>
                  </a:txBody>
                  <a:tcPr marT="91425" marB="91425" marR="91425" marL="91425"/>
                </a:tc>
                <a:tc>
                  <a:txBody>
                    <a:bodyPr/>
                    <a:lstStyle/>
                    <a:p>
                      <a:pPr indent="0" lvl="0" marL="0" rtl="0" algn="l">
                        <a:spcBef>
                          <a:spcPts val="0"/>
                        </a:spcBef>
                        <a:spcAft>
                          <a:spcPts val="0"/>
                        </a:spcAft>
                        <a:buNone/>
                      </a:pPr>
                      <a:r>
                        <a:rPr lang="en-US"/>
                        <a:t>Crossed-roller</a:t>
                      </a:r>
                      <a:endParaRPr/>
                    </a:p>
                  </a:txBody>
                  <a:tcPr marT="91425" marB="91425" marR="91425" marL="91425"/>
                </a:tc>
                <a:tc>
                  <a:txBody>
                    <a:bodyPr/>
                    <a:lstStyle/>
                    <a:p>
                      <a:pPr indent="0" lvl="0" marL="0" rtl="0" algn="l">
                        <a:spcBef>
                          <a:spcPts val="0"/>
                        </a:spcBef>
                        <a:spcAft>
                          <a:spcPts val="0"/>
                        </a:spcAft>
                        <a:buNone/>
                      </a:pPr>
                      <a:r>
                        <a:rPr lang="en-US"/>
                        <a:t>Double A</a:t>
                      </a:r>
                      <a:endParaRPr/>
                    </a:p>
                  </a:txBody>
                  <a:tcPr marT="91425" marB="91425" marR="91425" marL="91425"/>
                </a:tc>
              </a:tr>
              <a:tr h="381000">
                <a:tc>
                  <a:txBody>
                    <a:bodyPr/>
                    <a:lstStyle/>
                    <a:p>
                      <a:pPr indent="0" lvl="0" marL="0" rtl="0" algn="l">
                        <a:spcBef>
                          <a:spcPts val="0"/>
                        </a:spcBef>
                        <a:spcAft>
                          <a:spcPts val="0"/>
                        </a:spcAft>
                        <a:buNone/>
                      </a:pPr>
                      <a:r>
                        <a:rPr lang="en-US"/>
                        <a:t>Bearing</a:t>
                      </a:r>
                      <a:endParaRPr/>
                    </a:p>
                  </a:txBody>
                  <a:tcPr marT="91425" marB="91425" marR="91425" marL="91425"/>
                </a:tc>
                <a:tc>
                  <a:txBody>
                    <a:bodyPr/>
                    <a:lstStyle/>
                    <a:p>
                      <a:pPr indent="0" lvl="0" marL="0" rtl="0" algn="l">
                        <a:spcBef>
                          <a:spcPts val="0"/>
                        </a:spcBef>
                        <a:spcAft>
                          <a:spcPts val="0"/>
                        </a:spcAft>
                        <a:buNone/>
                      </a:pPr>
                      <a:r>
                        <a:rPr lang="en-US"/>
                        <a:t>IKO CRBT505A</a:t>
                      </a:r>
                      <a:endParaRPr/>
                    </a:p>
                  </a:txBody>
                  <a:tcPr marT="91425" marB="91425" marR="91425" marL="91425"/>
                </a:tc>
                <a:tc>
                  <a:txBody>
                    <a:bodyPr/>
                    <a:lstStyle/>
                    <a:p>
                      <a:pPr indent="0" lvl="0" marL="0" rtl="0" algn="l">
                        <a:spcBef>
                          <a:spcPts val="0"/>
                        </a:spcBef>
                        <a:spcAft>
                          <a:spcPts val="0"/>
                        </a:spcAft>
                        <a:buNone/>
                      </a:pPr>
                      <a:r>
                        <a:rPr lang="en-US"/>
                        <a:t>KA020AR0</a:t>
                      </a:r>
                      <a:endParaRPr/>
                    </a:p>
                  </a:txBody>
                  <a:tcPr marT="91425" marB="91425" marR="91425" marL="114300"/>
                </a:tc>
              </a:tr>
              <a:tr h="381000">
                <a:tc>
                  <a:txBody>
                    <a:bodyPr/>
                    <a:lstStyle/>
                    <a:p>
                      <a:pPr indent="0" lvl="0" marL="0" rtl="0" algn="l">
                        <a:spcBef>
                          <a:spcPts val="0"/>
                        </a:spcBef>
                        <a:spcAft>
                          <a:spcPts val="0"/>
                        </a:spcAft>
                        <a:buNone/>
                      </a:pPr>
                      <a:r>
                        <a:rPr lang="en-US"/>
                        <a:t>Bore</a:t>
                      </a:r>
                      <a:endParaRPr/>
                    </a:p>
                  </a:txBody>
                  <a:tcPr marT="91425" marB="91425" marR="91425" marL="91425"/>
                </a:tc>
                <a:tc>
                  <a:txBody>
                    <a:bodyPr/>
                    <a:lstStyle/>
                    <a:p>
                      <a:pPr indent="0" lvl="0" marL="0" rtl="0" algn="l">
                        <a:spcBef>
                          <a:spcPts val="0"/>
                        </a:spcBef>
                        <a:spcAft>
                          <a:spcPts val="0"/>
                        </a:spcAft>
                        <a:buNone/>
                      </a:pPr>
                      <a:r>
                        <a:rPr lang="en-US"/>
                        <a:t>50 mm</a:t>
                      </a:r>
                      <a:endParaRPr/>
                    </a:p>
                  </a:txBody>
                  <a:tcPr marT="91425" marB="91425" marR="91425" marL="91425"/>
                </a:tc>
                <a:tc>
                  <a:txBody>
                    <a:bodyPr/>
                    <a:lstStyle/>
                    <a:p>
                      <a:pPr indent="0" lvl="0" marL="0" rtl="0" algn="l">
                        <a:spcBef>
                          <a:spcPts val="0"/>
                        </a:spcBef>
                        <a:spcAft>
                          <a:spcPts val="0"/>
                        </a:spcAft>
                        <a:buNone/>
                      </a:pPr>
                      <a:r>
                        <a:rPr lang="en-US"/>
                        <a:t>2 in</a:t>
                      </a:r>
                      <a:endParaRPr/>
                    </a:p>
                  </a:txBody>
                  <a:tcPr marT="91425" marB="91425" marR="91425" marL="91425"/>
                </a:tc>
              </a:tr>
              <a:tr h="381000">
                <a:tc>
                  <a:txBody>
                    <a:bodyPr/>
                    <a:lstStyle/>
                    <a:p>
                      <a:pPr indent="0" lvl="0" marL="0" rtl="0" algn="l">
                        <a:spcBef>
                          <a:spcPts val="0"/>
                        </a:spcBef>
                        <a:spcAft>
                          <a:spcPts val="0"/>
                        </a:spcAft>
                        <a:buNone/>
                      </a:pPr>
                      <a:r>
                        <a:rPr lang="en-US"/>
                        <a:t>ID</a:t>
                      </a:r>
                      <a:endParaRPr/>
                    </a:p>
                  </a:txBody>
                  <a:tcPr marT="91425" marB="91425" marR="91425" marL="91425"/>
                </a:tc>
                <a:tc>
                  <a:txBody>
                    <a:bodyPr/>
                    <a:lstStyle/>
                    <a:p>
                      <a:pPr indent="0" lvl="0" marL="0" rtl="0" algn="l">
                        <a:spcBef>
                          <a:spcPts val="0"/>
                        </a:spcBef>
                        <a:spcAft>
                          <a:spcPts val="0"/>
                        </a:spcAft>
                        <a:buNone/>
                      </a:pPr>
                      <a:r>
                        <a:rPr lang="en-US"/>
                        <a:t>61 mm</a:t>
                      </a:r>
                      <a:endParaRPr/>
                    </a:p>
                  </a:txBody>
                  <a:tcPr marT="91425" marB="91425" marR="91425" marL="91425"/>
                </a:tc>
                <a:tc>
                  <a:txBody>
                    <a:bodyPr/>
                    <a:lstStyle/>
                    <a:p>
                      <a:pPr indent="0" lvl="0" marL="0" rtl="0" algn="l">
                        <a:spcBef>
                          <a:spcPts val="0"/>
                        </a:spcBef>
                        <a:spcAft>
                          <a:spcPts val="0"/>
                        </a:spcAft>
                        <a:buNone/>
                      </a:pPr>
                      <a:r>
                        <a:rPr lang="en-US"/>
                        <a:t>2.5 in</a:t>
                      </a:r>
                      <a:endParaRPr/>
                    </a:p>
                  </a:txBody>
                  <a:tcPr marT="91425" marB="91425" marR="91425" marL="91425"/>
                </a:tc>
              </a:tr>
              <a:tr h="381000">
                <a:tc>
                  <a:txBody>
                    <a:bodyPr/>
                    <a:lstStyle/>
                    <a:p>
                      <a:pPr indent="0" lvl="0" marL="0" rtl="0" algn="l">
                        <a:spcBef>
                          <a:spcPts val="0"/>
                        </a:spcBef>
                        <a:spcAft>
                          <a:spcPts val="0"/>
                        </a:spcAft>
                        <a:buNone/>
                      </a:pPr>
                      <a:r>
                        <a:rPr lang="en-US"/>
                        <a:t>Width</a:t>
                      </a:r>
                      <a:endParaRPr/>
                    </a:p>
                  </a:txBody>
                  <a:tcPr marT="91425" marB="91425" marR="91425" marL="91425"/>
                </a:tc>
                <a:tc>
                  <a:txBody>
                    <a:bodyPr/>
                    <a:lstStyle/>
                    <a:p>
                      <a:pPr indent="0" lvl="0" marL="0" rtl="0" algn="l">
                        <a:spcBef>
                          <a:spcPts val="0"/>
                        </a:spcBef>
                        <a:spcAft>
                          <a:spcPts val="0"/>
                        </a:spcAft>
                        <a:buNone/>
                      </a:pPr>
                      <a:r>
                        <a:rPr lang="en-US"/>
                        <a:t>5 mm</a:t>
                      </a:r>
                      <a:endParaRPr/>
                    </a:p>
                  </a:txBody>
                  <a:tcPr marT="91425" marB="91425" marR="91425" marL="91425"/>
                </a:tc>
                <a:tc>
                  <a:txBody>
                    <a:bodyPr/>
                    <a:lstStyle/>
                    <a:p>
                      <a:pPr indent="0" lvl="0" marL="0" rtl="0" algn="l">
                        <a:spcBef>
                          <a:spcPts val="0"/>
                        </a:spcBef>
                        <a:spcAft>
                          <a:spcPts val="0"/>
                        </a:spcAft>
                        <a:buNone/>
                      </a:pPr>
                      <a:r>
                        <a:rPr lang="en-US"/>
                        <a:t>0.25 in</a:t>
                      </a:r>
                      <a:endParaRPr/>
                    </a:p>
                  </a:txBody>
                  <a:tcPr marT="91425" marB="91425" marR="91425" marL="91425"/>
                </a:tc>
              </a:tr>
              <a:tr h="381000">
                <a:tc>
                  <a:txBody>
                    <a:bodyPr/>
                    <a:lstStyle/>
                    <a:p>
                      <a:pPr indent="0" lvl="0" marL="0" rtl="0" algn="l">
                        <a:spcBef>
                          <a:spcPts val="0"/>
                        </a:spcBef>
                        <a:spcAft>
                          <a:spcPts val="0"/>
                        </a:spcAft>
                        <a:buNone/>
                      </a:pPr>
                      <a:r>
                        <a:rPr lang="en-US"/>
                        <a:t>Moment Load</a:t>
                      </a:r>
                      <a:endParaRPr/>
                    </a:p>
                  </a:txBody>
                  <a:tcPr marT="91425" marB="91425" marR="91425" marL="91425"/>
                </a:tc>
                <a:tc>
                  <a:txBody>
                    <a:bodyPr/>
                    <a:lstStyle/>
                    <a:p>
                      <a:pPr indent="0" lvl="0" marL="0" rtl="0" algn="l">
                        <a:spcBef>
                          <a:spcPts val="0"/>
                        </a:spcBef>
                        <a:spcAft>
                          <a:spcPts val="0"/>
                        </a:spcAft>
                        <a:buNone/>
                      </a:pPr>
                      <a:r>
                        <a:rPr lang="en-US"/>
                        <a:t>60 Nm</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Allowable </a:t>
                      </a:r>
                      <a:endParaRPr/>
                    </a:p>
                  </a:txBody>
                  <a:tcPr marT="91425" marB="91425" marR="91425" marL="91425"/>
                </a:tc>
                <a:tc>
                  <a:txBody>
                    <a:bodyPr/>
                    <a:lstStyle/>
                    <a:p>
                      <a:pPr indent="0" lvl="0" marL="0" rtl="0" algn="l">
                        <a:spcBef>
                          <a:spcPts val="0"/>
                        </a:spcBef>
                        <a:spcAft>
                          <a:spcPts val="0"/>
                        </a:spcAft>
                        <a:buNone/>
                      </a:pPr>
                      <a:r>
                        <a:rPr lang="en-US"/>
                        <a:t>16 Nm</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Static Moment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138 Nm</a:t>
                      </a:r>
                      <a:endParaRPr/>
                    </a:p>
                  </a:txBody>
                  <a:tcPr marT="91425" marB="91425" marR="91425" marL="91425"/>
                </a:tc>
              </a:tr>
              <a:tr h="381000">
                <a:tc>
                  <a:txBody>
                    <a:bodyPr/>
                    <a:lstStyle/>
                    <a:p>
                      <a:pPr indent="0" lvl="0" marL="0" rtl="0" algn="l">
                        <a:spcBef>
                          <a:spcPts val="0"/>
                        </a:spcBef>
                        <a:spcAft>
                          <a:spcPts val="0"/>
                        </a:spcAft>
                        <a:buNone/>
                      </a:pPr>
                      <a:r>
                        <a:rPr lang="en-US"/>
                        <a:t>Dynamic Moment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70 Nm</a:t>
                      </a:r>
                      <a:endParaRPr/>
                    </a:p>
                  </a:txBody>
                  <a:tcPr marT="91425" marB="91425" marR="91425" marL="91425"/>
                </a:tc>
              </a:tr>
            </a:tbl>
          </a:graphicData>
        </a:graphic>
      </p:graphicFrame>
      <p:pic>
        <p:nvPicPr>
          <p:cNvPr id="241" name="Google Shape;241;p27"/>
          <p:cNvPicPr preferRelativeResize="0"/>
          <p:nvPr/>
        </p:nvPicPr>
        <p:blipFill>
          <a:blip r:embed="rId3">
            <a:alphaModFix/>
          </a:blip>
          <a:stretch>
            <a:fillRect/>
          </a:stretch>
        </p:blipFill>
        <p:spPr>
          <a:xfrm>
            <a:off x="7462425" y="1669550"/>
            <a:ext cx="4539404" cy="353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Continuous Rotation </a:t>
            </a:r>
            <a:endParaRPr/>
          </a:p>
        </p:txBody>
      </p:sp>
      <p:sp>
        <p:nvSpPr>
          <p:cNvPr id="247" name="Google Shape;247;p28"/>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48" name="Google Shape;248;p28"/>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49" name="Google Shape;249;p28"/>
          <p:cNvPicPr preferRelativeResize="0"/>
          <p:nvPr/>
        </p:nvPicPr>
        <p:blipFill>
          <a:blip r:embed="rId3">
            <a:alphaModFix/>
          </a:blip>
          <a:stretch>
            <a:fillRect/>
          </a:stretch>
        </p:blipFill>
        <p:spPr>
          <a:xfrm>
            <a:off x="9420325" y="464250"/>
            <a:ext cx="2457326" cy="2229375"/>
          </a:xfrm>
          <a:prstGeom prst="rect">
            <a:avLst/>
          </a:prstGeom>
          <a:noFill/>
          <a:ln>
            <a:noFill/>
          </a:ln>
        </p:spPr>
      </p:pic>
      <p:pic>
        <p:nvPicPr>
          <p:cNvPr id="250" name="Google Shape;250;p28"/>
          <p:cNvPicPr preferRelativeResize="0"/>
          <p:nvPr/>
        </p:nvPicPr>
        <p:blipFill>
          <a:blip r:embed="rId4">
            <a:alphaModFix/>
          </a:blip>
          <a:stretch>
            <a:fillRect/>
          </a:stretch>
        </p:blipFill>
        <p:spPr>
          <a:xfrm>
            <a:off x="2126400" y="1449900"/>
            <a:ext cx="7137724" cy="4867200"/>
          </a:xfrm>
          <a:prstGeom prst="rect">
            <a:avLst/>
          </a:prstGeom>
          <a:noFill/>
          <a:ln>
            <a:noFill/>
          </a:ln>
        </p:spPr>
      </p:pic>
      <p:pic>
        <p:nvPicPr>
          <p:cNvPr id="251" name="Google Shape;251;p28"/>
          <p:cNvPicPr preferRelativeResize="0"/>
          <p:nvPr/>
        </p:nvPicPr>
        <p:blipFill>
          <a:blip r:embed="rId5">
            <a:alphaModFix/>
          </a:blip>
          <a:stretch>
            <a:fillRect/>
          </a:stretch>
        </p:blipFill>
        <p:spPr>
          <a:xfrm>
            <a:off x="9346425" y="2952825"/>
            <a:ext cx="2605126" cy="1636051"/>
          </a:xfrm>
          <a:prstGeom prst="rect">
            <a:avLst/>
          </a:prstGeom>
          <a:noFill/>
          <a:ln>
            <a:noFill/>
          </a:ln>
        </p:spPr>
      </p:pic>
      <p:sp>
        <p:nvSpPr>
          <p:cNvPr id="252" name="Google Shape;252;p28"/>
          <p:cNvSpPr txBox="1"/>
          <p:nvPr/>
        </p:nvSpPr>
        <p:spPr>
          <a:xfrm>
            <a:off x="9485025" y="4668250"/>
            <a:ext cx="25311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ID for wire pass through: 10mm</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Thermal Analysis</a:t>
            </a:r>
            <a:endParaRPr/>
          </a:p>
        </p:txBody>
      </p:sp>
      <p:sp>
        <p:nvSpPr>
          <p:cNvPr id="258" name="Google Shape;258;p29"/>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To f</a:t>
            </a:r>
            <a:r>
              <a:rPr lang="en-US"/>
              <a:t>igure out:</a:t>
            </a:r>
            <a:endParaRPr/>
          </a:p>
          <a:p>
            <a:pPr indent="-406400" lvl="0" marL="457200" rtl="0" algn="l">
              <a:spcBef>
                <a:spcPts val="1000"/>
              </a:spcBef>
              <a:spcAft>
                <a:spcPts val="0"/>
              </a:spcAft>
              <a:buSzPts val="2800"/>
              <a:buChar char="•"/>
            </a:pPr>
            <a:r>
              <a:rPr lang="en-US"/>
              <a:t>Heat generation from motor and gearbox</a:t>
            </a:r>
            <a:endParaRPr/>
          </a:p>
          <a:p>
            <a:pPr indent="-406400" lvl="0" marL="457200" rtl="0" algn="l">
              <a:spcBef>
                <a:spcPts val="0"/>
              </a:spcBef>
              <a:spcAft>
                <a:spcPts val="0"/>
              </a:spcAft>
              <a:buSzPts val="2800"/>
              <a:buChar char="•"/>
            </a:pPr>
            <a:r>
              <a:rPr lang="en-US"/>
              <a:t>Surface Area of heat sink</a:t>
            </a:r>
            <a:endParaRPr/>
          </a:p>
          <a:p>
            <a:pPr indent="-406400" lvl="0" marL="457200" rtl="0" algn="l">
              <a:spcBef>
                <a:spcPts val="0"/>
              </a:spcBef>
              <a:spcAft>
                <a:spcPts val="0"/>
              </a:spcAft>
              <a:buSzPts val="2800"/>
              <a:buChar char="•"/>
            </a:pPr>
            <a:r>
              <a:rPr lang="en-US"/>
              <a:t>Volume of heat sink</a:t>
            </a:r>
            <a:endParaRPr/>
          </a:p>
          <a:p>
            <a:pPr indent="0" lvl="0" marL="0" rtl="0" algn="l">
              <a:spcBef>
                <a:spcPts val="1000"/>
              </a:spcBef>
              <a:spcAft>
                <a:spcPts val="0"/>
              </a:spcAft>
              <a:buNone/>
            </a:pPr>
            <a:r>
              <a:t/>
            </a:r>
            <a:endParaRPr/>
          </a:p>
        </p:txBody>
      </p:sp>
      <p:sp>
        <p:nvSpPr>
          <p:cNvPr id="259" name="Google Shape;259;p29"/>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Motor Thermal Calculation</a:t>
            </a:r>
            <a:endParaRPr/>
          </a:p>
        </p:txBody>
      </p:sp>
      <p:sp>
        <p:nvSpPr>
          <p:cNvPr id="265" name="Google Shape;265;p30"/>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a:t>Steady state</a:t>
            </a:r>
            <a:endParaRPr/>
          </a:p>
          <a:p>
            <a:pPr indent="0" lvl="0" marL="0" rtl="0" algn="l">
              <a:spcBef>
                <a:spcPts val="1000"/>
              </a:spcBef>
              <a:spcAft>
                <a:spcPts val="0"/>
              </a:spcAft>
              <a:buClr>
                <a:schemeClr val="dk1"/>
              </a:buClr>
              <a:buSzPts val="1100"/>
              <a:buFont typeface="Arial"/>
              <a:buNone/>
            </a:pPr>
            <a:r>
              <a:rPr lang="en-US" sz="1800"/>
              <a:t>Friction loss:   W_c = (F_T * w) + (B * w^2)</a:t>
            </a:r>
            <a:endParaRPr sz="1800"/>
          </a:p>
          <a:p>
            <a:pPr indent="0" lvl="0" marL="0" rtl="0" algn="l">
              <a:spcBef>
                <a:spcPts val="1000"/>
              </a:spcBef>
              <a:spcAft>
                <a:spcPts val="0"/>
              </a:spcAft>
              <a:buClr>
                <a:schemeClr val="dk1"/>
              </a:buClr>
              <a:buSzPts val="1100"/>
              <a:buFont typeface="Arial"/>
              <a:buNone/>
            </a:pPr>
            <a:r>
              <a:rPr lang="en-US" sz="1800"/>
              <a:t>Damping loss:  W_r = 1.5 * (I_rms)^2 * R_hot</a:t>
            </a:r>
            <a:endParaRPr sz="1800"/>
          </a:p>
          <a:p>
            <a:pPr indent="0" lvl="0" marL="0" rtl="0" algn="l">
              <a:spcBef>
                <a:spcPts val="1000"/>
              </a:spcBef>
              <a:spcAft>
                <a:spcPts val="0"/>
              </a:spcAft>
              <a:buClr>
                <a:schemeClr val="dk1"/>
              </a:buClr>
              <a:buSzPts val="1100"/>
              <a:buFont typeface="Arial"/>
              <a:buNone/>
            </a:pPr>
            <a:r>
              <a:t/>
            </a:r>
            <a:endParaRPr sz="11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Parameters: </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F_T = 0.013 Nm (cogging friction, viewing it as all the friction we have from the system)</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w = 3930 rpm (speed at rated power)</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B = 6.05E-3 (viscous damping)</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I_rms = 10.5A (continuous current) </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R_hot = 0.56 Ohm (Winding resistance at winding temp. R_hot = R_25°C*(0.90175+0.00393*T_w), T_w = 155°C)</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sz="1100">
              <a:solidFill>
                <a:srgbClr val="222222"/>
              </a:solidFill>
              <a:latin typeface="Arial"/>
              <a:ea typeface="Arial"/>
              <a:cs typeface="Arial"/>
              <a:sym typeface="Arial"/>
            </a:endParaRPr>
          </a:p>
          <a:p>
            <a:pPr indent="0" lvl="0" marL="0" rtl="0" algn="l">
              <a:spcBef>
                <a:spcPts val="1000"/>
              </a:spcBef>
              <a:spcAft>
                <a:spcPts val="0"/>
              </a:spcAft>
              <a:buNone/>
            </a:pPr>
            <a:r>
              <a:t/>
            </a:r>
            <a:endParaRPr/>
          </a:p>
        </p:txBody>
      </p:sp>
      <p:sp>
        <p:nvSpPr>
          <p:cNvPr id="266" name="Google Shape;266;p30"/>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Motor Thermal Calculation</a:t>
            </a:r>
            <a:endParaRPr/>
          </a:p>
        </p:txBody>
      </p:sp>
      <p:sp>
        <p:nvSpPr>
          <p:cNvPr id="272" name="Google Shape;272;p31"/>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a:t>Extreme case (stall)</a:t>
            </a:r>
            <a:endParaRPr/>
          </a:p>
          <a:p>
            <a:pPr indent="0" lvl="0" marL="0" rtl="0" algn="l">
              <a:spcBef>
                <a:spcPts val="1000"/>
              </a:spcBef>
              <a:spcAft>
                <a:spcPts val="0"/>
              </a:spcAft>
              <a:buClr>
                <a:schemeClr val="dk1"/>
              </a:buClr>
              <a:buSzPts val="1100"/>
              <a:buFont typeface="Arial"/>
              <a:buNone/>
            </a:pPr>
            <a:r>
              <a:rPr lang="en-US" sz="1800"/>
              <a:t>Friction loss:   W_c = (F_T * w) + (B * w^2)</a:t>
            </a:r>
            <a:endParaRPr sz="1800"/>
          </a:p>
          <a:p>
            <a:pPr indent="0" lvl="0" marL="0" rtl="0" algn="l">
              <a:spcBef>
                <a:spcPts val="1000"/>
              </a:spcBef>
              <a:spcAft>
                <a:spcPts val="0"/>
              </a:spcAft>
              <a:buClr>
                <a:schemeClr val="dk1"/>
              </a:buClr>
              <a:buSzPts val="1100"/>
              <a:buFont typeface="Arial"/>
              <a:buNone/>
            </a:pPr>
            <a:r>
              <a:rPr lang="en-US" sz="1800"/>
              <a:t>Damping loss:  W_r = 1.5 * (I_rms)^2 * R_hot</a:t>
            </a:r>
            <a:endParaRPr sz="1800"/>
          </a:p>
          <a:p>
            <a:pPr indent="0" lvl="0" marL="0" rtl="0" algn="l">
              <a:spcBef>
                <a:spcPts val="1000"/>
              </a:spcBef>
              <a:spcAft>
                <a:spcPts val="0"/>
              </a:spcAft>
              <a:buClr>
                <a:schemeClr val="dk1"/>
              </a:buClr>
              <a:buSzPts val="1100"/>
              <a:buFont typeface="Arial"/>
              <a:buNone/>
            </a:pPr>
            <a:r>
              <a:t/>
            </a:r>
            <a:endParaRPr sz="1800"/>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Parameters: </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F_T = 0.013 Nm (cogging friction, viewing it as all the friction we have from the system)</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w = 3930 rpm (speed at rated power)</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B = 6.05E-3 (viscous damping)</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I_rms = 36.0A (peak current)</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US" sz="1400">
                <a:solidFill>
                  <a:srgbClr val="222222"/>
                </a:solidFill>
                <a:latin typeface="Arial"/>
                <a:ea typeface="Arial"/>
                <a:cs typeface="Arial"/>
                <a:sym typeface="Arial"/>
              </a:rPr>
              <a:t>R_hot = 0.56 Ohm (Winding resistance at winding temp. R_hot = R_25°C*(0.90175+0.00393*T_w), T_w = 155°C)</a:t>
            </a:r>
            <a:endParaRPr sz="1400">
              <a:solidFill>
                <a:srgbClr val="222222"/>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
        <p:nvSpPr>
          <p:cNvPr id="273" name="Google Shape;273;p31"/>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4"/>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Design Goal</a:t>
            </a:r>
            <a:endParaRPr/>
          </a:p>
        </p:txBody>
      </p:sp>
      <p:sp>
        <p:nvSpPr>
          <p:cNvPr id="90" name="Google Shape;90;p14"/>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91" name="Google Shape;91;p14"/>
          <p:cNvGrpSpPr/>
          <p:nvPr/>
        </p:nvGrpSpPr>
        <p:grpSpPr>
          <a:xfrm>
            <a:off x="1880375" y="1821950"/>
            <a:ext cx="3190200" cy="1949600"/>
            <a:chOff x="2032775" y="1669550"/>
            <a:chExt cx="3190200" cy="1949600"/>
          </a:xfrm>
        </p:grpSpPr>
        <p:pic>
          <p:nvPicPr>
            <p:cNvPr id="92" name="Google Shape;92;p14"/>
            <p:cNvPicPr preferRelativeResize="0"/>
            <p:nvPr/>
          </p:nvPicPr>
          <p:blipFill>
            <a:blip r:embed="rId3">
              <a:alphaModFix/>
            </a:blip>
            <a:stretch>
              <a:fillRect/>
            </a:stretch>
          </p:blipFill>
          <p:spPr>
            <a:xfrm>
              <a:off x="2032775" y="1797550"/>
              <a:ext cx="1821600" cy="1821600"/>
            </a:xfrm>
            <a:prstGeom prst="rect">
              <a:avLst/>
            </a:prstGeom>
            <a:noFill/>
            <a:ln>
              <a:noFill/>
            </a:ln>
          </p:spPr>
        </p:pic>
        <p:sp>
          <p:nvSpPr>
            <p:cNvPr id="93" name="Google Shape;93;p14"/>
            <p:cNvSpPr/>
            <p:nvPr/>
          </p:nvSpPr>
          <p:spPr>
            <a:xfrm>
              <a:off x="3724475" y="1669550"/>
              <a:ext cx="1498500" cy="737700"/>
            </a:xfrm>
            <a:prstGeom prst="wedgeRectCallout">
              <a:avLst>
                <a:gd fmla="val -48432" name="adj1"/>
                <a:gd fmla="val 8388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Six legs good, Eight legs bad</a:t>
              </a:r>
              <a:endParaRPr b="1"/>
            </a:p>
          </p:txBody>
        </p:sp>
      </p:grpSp>
      <p:grpSp>
        <p:nvGrpSpPr>
          <p:cNvPr id="94" name="Google Shape;94;p14"/>
          <p:cNvGrpSpPr/>
          <p:nvPr/>
        </p:nvGrpSpPr>
        <p:grpSpPr>
          <a:xfrm>
            <a:off x="5424950" y="1756150"/>
            <a:ext cx="3163625" cy="2167800"/>
            <a:chOff x="5501150" y="1451350"/>
            <a:chExt cx="3163625" cy="2167800"/>
          </a:xfrm>
        </p:grpSpPr>
        <p:pic>
          <p:nvPicPr>
            <p:cNvPr id="95" name="Google Shape;95;p14"/>
            <p:cNvPicPr preferRelativeResize="0"/>
            <p:nvPr/>
          </p:nvPicPr>
          <p:blipFill>
            <a:blip r:embed="rId4">
              <a:alphaModFix/>
            </a:blip>
            <a:stretch>
              <a:fillRect/>
            </a:stretch>
          </p:blipFill>
          <p:spPr>
            <a:xfrm>
              <a:off x="5501150" y="1669550"/>
              <a:ext cx="1949600" cy="1949600"/>
            </a:xfrm>
            <a:prstGeom prst="rect">
              <a:avLst/>
            </a:prstGeom>
            <a:noFill/>
            <a:ln>
              <a:noFill/>
            </a:ln>
          </p:spPr>
        </p:pic>
        <p:sp>
          <p:nvSpPr>
            <p:cNvPr id="96" name="Google Shape;96;p14"/>
            <p:cNvSpPr/>
            <p:nvPr/>
          </p:nvSpPr>
          <p:spPr>
            <a:xfrm>
              <a:off x="7104175" y="1451350"/>
              <a:ext cx="1560600" cy="737700"/>
            </a:xfrm>
            <a:prstGeom prst="wedgeRectCallout">
              <a:avLst>
                <a:gd fmla="val -48432" name="adj1"/>
                <a:gd fmla="val 8388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I am a complete system</a:t>
              </a:r>
              <a:endParaRPr b="1"/>
            </a:p>
          </p:txBody>
        </p:sp>
      </p:grpSp>
      <p:grpSp>
        <p:nvGrpSpPr>
          <p:cNvPr id="97" name="Google Shape;97;p14"/>
          <p:cNvGrpSpPr/>
          <p:nvPr/>
        </p:nvGrpSpPr>
        <p:grpSpPr>
          <a:xfrm>
            <a:off x="8804650" y="1626515"/>
            <a:ext cx="3161900" cy="2340460"/>
            <a:chOff x="8956975" y="1225615"/>
            <a:chExt cx="3161900" cy="2340460"/>
          </a:xfrm>
        </p:grpSpPr>
        <p:pic>
          <p:nvPicPr>
            <p:cNvPr id="98" name="Google Shape;98;p14"/>
            <p:cNvPicPr preferRelativeResize="0"/>
            <p:nvPr/>
          </p:nvPicPr>
          <p:blipFill>
            <a:blip r:embed="rId5">
              <a:alphaModFix/>
            </a:blip>
            <a:stretch>
              <a:fillRect/>
            </a:stretch>
          </p:blipFill>
          <p:spPr>
            <a:xfrm>
              <a:off x="8956975" y="1616475"/>
              <a:ext cx="1949600" cy="1949600"/>
            </a:xfrm>
            <a:prstGeom prst="rect">
              <a:avLst/>
            </a:prstGeom>
            <a:noFill/>
            <a:ln>
              <a:noFill/>
            </a:ln>
          </p:spPr>
        </p:pic>
        <p:pic>
          <p:nvPicPr>
            <p:cNvPr id="99" name="Google Shape;99;p14"/>
            <p:cNvPicPr preferRelativeResize="0"/>
            <p:nvPr/>
          </p:nvPicPr>
          <p:blipFill>
            <a:blip r:embed="rId6">
              <a:alphaModFix/>
            </a:blip>
            <a:stretch>
              <a:fillRect/>
            </a:stretch>
          </p:blipFill>
          <p:spPr>
            <a:xfrm>
              <a:off x="10906575" y="1225615"/>
              <a:ext cx="1212225" cy="1189135"/>
            </a:xfrm>
            <a:prstGeom prst="rect">
              <a:avLst/>
            </a:prstGeom>
            <a:noFill/>
            <a:ln>
              <a:noFill/>
            </a:ln>
          </p:spPr>
        </p:pic>
        <p:sp>
          <p:nvSpPr>
            <p:cNvPr id="100" name="Google Shape;100;p14"/>
            <p:cNvSpPr/>
            <p:nvPr/>
          </p:nvSpPr>
          <p:spPr>
            <a:xfrm>
              <a:off x="10906575" y="1225625"/>
              <a:ext cx="1212300" cy="1189200"/>
            </a:xfrm>
            <a:prstGeom prst="wedgeRectCallout">
              <a:avLst>
                <a:gd fmla="val -50318" name="adj1"/>
                <a:gd fmla="val 69221"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14"/>
          <p:cNvGrpSpPr/>
          <p:nvPr/>
        </p:nvGrpSpPr>
        <p:grpSpPr>
          <a:xfrm>
            <a:off x="3267725" y="4122575"/>
            <a:ext cx="6988025" cy="2477825"/>
            <a:chOff x="2110525" y="4016425"/>
            <a:chExt cx="6988025" cy="2477825"/>
          </a:xfrm>
        </p:grpSpPr>
        <p:pic>
          <p:nvPicPr>
            <p:cNvPr id="102" name="Google Shape;102;p14"/>
            <p:cNvPicPr preferRelativeResize="0"/>
            <p:nvPr/>
          </p:nvPicPr>
          <p:blipFill rotWithShape="1">
            <a:blip r:embed="rId7">
              <a:alphaModFix/>
            </a:blip>
            <a:srcRect b="32592" l="0" r="0" t="11262"/>
            <a:stretch/>
          </p:blipFill>
          <p:spPr>
            <a:xfrm>
              <a:off x="2110525" y="4490900"/>
              <a:ext cx="5340225" cy="2003351"/>
            </a:xfrm>
            <a:prstGeom prst="rect">
              <a:avLst/>
            </a:prstGeom>
            <a:noFill/>
            <a:ln>
              <a:noFill/>
            </a:ln>
          </p:spPr>
        </p:pic>
        <p:sp>
          <p:nvSpPr>
            <p:cNvPr id="103" name="Google Shape;103;p14"/>
            <p:cNvSpPr/>
            <p:nvPr/>
          </p:nvSpPr>
          <p:spPr>
            <a:xfrm>
              <a:off x="7600050" y="4016425"/>
              <a:ext cx="1498500" cy="737700"/>
            </a:xfrm>
            <a:prstGeom prst="wedgeRectCallout">
              <a:avLst>
                <a:gd fmla="val -48432" name="adj1"/>
                <a:gd fmla="val 83887"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Taller, stronger</a:t>
              </a:r>
              <a:endParaRPr b="1"/>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Previous Design Steady State Analysis</a:t>
            </a:r>
            <a:endParaRPr/>
          </a:p>
        </p:txBody>
      </p:sp>
      <p:sp>
        <p:nvSpPr>
          <p:cNvPr id="279" name="Google Shape;279;p32"/>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80" name="Google Shape;280;p32"/>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1" name="Google Shape;281;p32"/>
          <p:cNvPicPr preferRelativeResize="0"/>
          <p:nvPr/>
        </p:nvPicPr>
        <p:blipFill>
          <a:blip r:embed="rId3">
            <a:alphaModFix/>
          </a:blip>
          <a:stretch>
            <a:fillRect/>
          </a:stretch>
        </p:blipFill>
        <p:spPr>
          <a:xfrm>
            <a:off x="1961399" y="1550387"/>
            <a:ext cx="10008427" cy="4265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Slight Air flow</a:t>
            </a:r>
            <a:endParaRPr/>
          </a:p>
        </p:txBody>
      </p:sp>
      <p:sp>
        <p:nvSpPr>
          <p:cNvPr id="287" name="Google Shape;287;p33"/>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88" name="Google Shape;288;p33"/>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9" name="Google Shape;289;p33"/>
          <p:cNvPicPr preferRelativeResize="0"/>
          <p:nvPr/>
        </p:nvPicPr>
        <p:blipFill>
          <a:blip r:embed="rId3">
            <a:alphaModFix/>
          </a:blip>
          <a:stretch>
            <a:fillRect/>
          </a:stretch>
        </p:blipFill>
        <p:spPr>
          <a:xfrm>
            <a:off x="1839374" y="1529049"/>
            <a:ext cx="10295848" cy="4351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Heat Sink</a:t>
            </a:r>
            <a:endParaRPr/>
          </a:p>
        </p:txBody>
      </p:sp>
      <p:sp>
        <p:nvSpPr>
          <p:cNvPr id="295" name="Google Shape;295;p34"/>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96" name="Google Shape;296;p34"/>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97" name="Google Shape;297;p34"/>
          <p:cNvPicPr preferRelativeResize="0"/>
          <p:nvPr/>
        </p:nvPicPr>
        <p:blipFill>
          <a:blip r:embed="rId3">
            <a:alphaModFix/>
          </a:blip>
          <a:stretch>
            <a:fillRect/>
          </a:stretch>
        </p:blipFill>
        <p:spPr>
          <a:xfrm>
            <a:off x="8733150" y="284375"/>
            <a:ext cx="3415076" cy="2965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5"/>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Stress Analysis</a:t>
            </a:r>
            <a:endParaRPr/>
          </a:p>
        </p:txBody>
      </p:sp>
      <p:sp>
        <p:nvSpPr>
          <p:cNvPr id="303" name="Google Shape;303;p35"/>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04" name="Google Shape;304;p35"/>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5" name="Google Shape;305;p35"/>
          <p:cNvPicPr preferRelativeResize="0"/>
          <p:nvPr/>
        </p:nvPicPr>
        <p:blipFill>
          <a:blip r:embed="rId3">
            <a:alphaModFix/>
          </a:blip>
          <a:stretch>
            <a:fillRect/>
          </a:stretch>
        </p:blipFill>
        <p:spPr>
          <a:xfrm>
            <a:off x="1932775" y="1452225"/>
            <a:ext cx="9746280" cy="4351500"/>
          </a:xfrm>
          <a:prstGeom prst="rect">
            <a:avLst/>
          </a:prstGeom>
          <a:noFill/>
          <a:ln>
            <a:noFill/>
          </a:ln>
        </p:spPr>
      </p:pic>
      <p:sp>
        <p:nvSpPr>
          <p:cNvPr id="306" name="Google Shape;306;p35"/>
          <p:cNvSpPr txBox="1"/>
          <p:nvPr/>
        </p:nvSpPr>
        <p:spPr>
          <a:xfrm>
            <a:off x="9135875" y="806550"/>
            <a:ext cx="4694400" cy="9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6 Nm torque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1000 N load</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7/9/2019 update</a:t>
            </a:r>
            <a:endParaRPr/>
          </a:p>
        </p:txBody>
      </p:sp>
      <p:sp>
        <p:nvSpPr>
          <p:cNvPr id="312" name="Google Shape;312;p36"/>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3" name="Google Shape;313;p36"/>
          <p:cNvPicPr preferRelativeResize="0"/>
          <p:nvPr/>
        </p:nvPicPr>
        <p:blipFill>
          <a:blip r:embed="rId3">
            <a:alphaModFix/>
          </a:blip>
          <a:stretch>
            <a:fillRect/>
          </a:stretch>
        </p:blipFill>
        <p:spPr>
          <a:xfrm>
            <a:off x="1753125" y="1621275"/>
            <a:ext cx="4168700" cy="4843048"/>
          </a:xfrm>
          <a:prstGeom prst="rect">
            <a:avLst/>
          </a:prstGeom>
          <a:noFill/>
          <a:ln>
            <a:noFill/>
          </a:ln>
        </p:spPr>
      </p:pic>
      <p:sp>
        <p:nvSpPr>
          <p:cNvPr id="314" name="Google Shape;314;p36"/>
          <p:cNvSpPr txBox="1"/>
          <p:nvPr/>
        </p:nvSpPr>
        <p:spPr>
          <a:xfrm>
            <a:off x="7259750" y="2115025"/>
            <a:ext cx="42114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15" name="Google Shape;315;p36"/>
          <p:cNvSpPr/>
          <p:nvPr/>
        </p:nvSpPr>
        <p:spPr>
          <a:xfrm>
            <a:off x="3574875" y="1478425"/>
            <a:ext cx="1922700" cy="891900"/>
          </a:xfrm>
          <a:prstGeom prst="ellipse">
            <a:avLst/>
          </a:prstGeom>
          <a:noFill/>
          <a:ln cap="flat" cmpd="sng" w="38100">
            <a:solidFill>
              <a:srgbClr val="4A86E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pic>
        <p:nvPicPr>
          <p:cNvPr id="316" name="Google Shape;316;p36"/>
          <p:cNvPicPr preferRelativeResize="0"/>
          <p:nvPr/>
        </p:nvPicPr>
        <p:blipFill>
          <a:blip r:embed="rId4">
            <a:alphaModFix/>
          </a:blip>
          <a:stretch>
            <a:fillRect/>
          </a:stretch>
        </p:blipFill>
        <p:spPr>
          <a:xfrm>
            <a:off x="7657912" y="1478425"/>
            <a:ext cx="3415076" cy="2965800"/>
          </a:xfrm>
          <a:prstGeom prst="rect">
            <a:avLst/>
          </a:prstGeom>
          <a:noFill/>
          <a:ln>
            <a:noFill/>
          </a:ln>
        </p:spPr>
      </p:pic>
      <p:sp>
        <p:nvSpPr>
          <p:cNvPr id="317" name="Google Shape;317;p36"/>
          <p:cNvSpPr txBox="1"/>
          <p:nvPr/>
        </p:nvSpPr>
        <p:spPr>
          <a:xfrm>
            <a:off x="5914475" y="1727525"/>
            <a:ext cx="42114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18" name="Google Shape;318;p36"/>
          <p:cNvSpPr txBox="1"/>
          <p:nvPr/>
        </p:nvSpPr>
        <p:spPr>
          <a:xfrm>
            <a:off x="5775550" y="1441875"/>
            <a:ext cx="2069100" cy="14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Assume if we get proper heat sinking, 0.3m^2 convection </a:t>
            </a:r>
            <a:r>
              <a:rPr lang="en-US">
                <a:latin typeface="Calibri"/>
                <a:ea typeface="Calibri"/>
                <a:cs typeface="Calibri"/>
                <a:sym typeface="Calibri"/>
              </a:rPr>
              <a:t>surface</a:t>
            </a:r>
            <a:r>
              <a:rPr lang="en-US">
                <a:latin typeface="Calibri"/>
                <a:ea typeface="Calibri"/>
                <a:cs typeface="Calibri"/>
                <a:sym typeface="Calibri"/>
              </a:rPr>
              <a:t> area, wondering if you have good suggestion of heat sinking?</a:t>
            </a:r>
            <a:endParaRPr>
              <a:latin typeface="Calibri"/>
              <a:ea typeface="Calibri"/>
              <a:cs typeface="Calibri"/>
              <a:sym typeface="Calibri"/>
            </a:endParaRPr>
          </a:p>
        </p:txBody>
      </p:sp>
      <p:cxnSp>
        <p:nvCxnSpPr>
          <p:cNvPr id="319" name="Google Shape;319;p36"/>
          <p:cNvCxnSpPr>
            <a:stCxn id="315" idx="6"/>
            <a:endCxn id="318" idx="1"/>
          </p:cNvCxnSpPr>
          <p:nvPr/>
        </p:nvCxnSpPr>
        <p:spPr>
          <a:xfrm>
            <a:off x="5497575" y="1924375"/>
            <a:ext cx="278100" cy="226200"/>
          </a:xfrm>
          <a:prstGeom prst="straightConnector1">
            <a:avLst/>
          </a:prstGeom>
          <a:noFill/>
          <a:ln cap="flat" cmpd="sng" w="38100">
            <a:solidFill>
              <a:srgbClr val="4A86E8"/>
            </a:solidFill>
            <a:prstDash val="solid"/>
            <a:round/>
            <a:headEnd len="med" w="med" type="none"/>
            <a:tailEnd len="med" w="med" type="none"/>
          </a:ln>
        </p:spPr>
      </p:cxnSp>
      <p:sp>
        <p:nvSpPr>
          <p:cNvPr id="320" name="Google Shape;320;p36"/>
          <p:cNvSpPr txBox="1"/>
          <p:nvPr/>
        </p:nvSpPr>
        <p:spPr>
          <a:xfrm>
            <a:off x="5775675" y="5383175"/>
            <a:ext cx="2069100" cy="7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Simplest way to connect legs (brackets), willing to change if there’s better solution</a:t>
            </a:r>
            <a:endParaRPr>
              <a:latin typeface="Calibri"/>
              <a:ea typeface="Calibri"/>
              <a:cs typeface="Calibri"/>
              <a:sym typeface="Calibri"/>
            </a:endParaRPr>
          </a:p>
        </p:txBody>
      </p:sp>
      <p:cxnSp>
        <p:nvCxnSpPr>
          <p:cNvPr id="321" name="Google Shape;321;p36"/>
          <p:cNvCxnSpPr/>
          <p:nvPr/>
        </p:nvCxnSpPr>
        <p:spPr>
          <a:xfrm>
            <a:off x="5124850" y="3080100"/>
            <a:ext cx="731100" cy="314400"/>
          </a:xfrm>
          <a:prstGeom prst="straightConnector1">
            <a:avLst/>
          </a:prstGeom>
          <a:noFill/>
          <a:ln cap="flat" cmpd="sng" w="38100">
            <a:solidFill>
              <a:srgbClr val="4A86E8"/>
            </a:solidFill>
            <a:prstDash val="solid"/>
            <a:round/>
            <a:headEnd len="med" w="med" type="none"/>
            <a:tailEnd len="med" w="med" type="none"/>
          </a:ln>
        </p:spPr>
      </p:cxnSp>
      <p:sp>
        <p:nvSpPr>
          <p:cNvPr id="322" name="Google Shape;322;p36"/>
          <p:cNvSpPr txBox="1"/>
          <p:nvPr/>
        </p:nvSpPr>
        <p:spPr>
          <a:xfrm>
            <a:off x="5848675" y="3030000"/>
            <a:ext cx="2069100" cy="14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Pretty set on the double tapered bearing, for moment load. pretensioned double bearings available.</a:t>
            </a:r>
            <a:endParaRPr>
              <a:latin typeface="Calibri"/>
              <a:ea typeface="Calibri"/>
              <a:cs typeface="Calibri"/>
              <a:sym typeface="Calibri"/>
            </a:endParaRPr>
          </a:p>
        </p:txBody>
      </p:sp>
      <p:cxnSp>
        <p:nvCxnSpPr>
          <p:cNvPr id="323" name="Google Shape;323;p36"/>
          <p:cNvCxnSpPr/>
          <p:nvPr/>
        </p:nvCxnSpPr>
        <p:spPr>
          <a:xfrm>
            <a:off x="5445400" y="5659850"/>
            <a:ext cx="388500" cy="271800"/>
          </a:xfrm>
          <a:prstGeom prst="straightConnector1">
            <a:avLst/>
          </a:prstGeom>
          <a:noFill/>
          <a:ln cap="flat" cmpd="sng" w="38100">
            <a:solidFill>
              <a:srgbClr val="4A86E8"/>
            </a:solidFill>
            <a:prstDash val="solid"/>
            <a:round/>
            <a:headEnd len="med" w="med" type="none"/>
            <a:tailEnd len="med" w="med" type="none"/>
          </a:ln>
        </p:spPr>
      </p:cxnSp>
      <p:cxnSp>
        <p:nvCxnSpPr>
          <p:cNvPr id="324" name="Google Shape;324;p36"/>
          <p:cNvCxnSpPr/>
          <p:nvPr/>
        </p:nvCxnSpPr>
        <p:spPr>
          <a:xfrm flipH="1" rot="10800000">
            <a:off x="4942075" y="6048325"/>
            <a:ext cx="862800" cy="87900"/>
          </a:xfrm>
          <a:prstGeom prst="straightConnector1">
            <a:avLst/>
          </a:prstGeom>
          <a:noFill/>
          <a:ln cap="flat" cmpd="sng" w="38100">
            <a:solidFill>
              <a:srgbClr val="4A86E8"/>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7"/>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Electronics - power</a:t>
            </a:r>
            <a:endParaRPr/>
          </a:p>
        </p:txBody>
      </p:sp>
      <p:sp>
        <p:nvSpPr>
          <p:cNvPr id="330" name="Google Shape;330;p37"/>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31" name="Google Shape;331;p37"/>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2" name="Google Shape;332;p37"/>
          <p:cNvPicPr preferRelativeResize="0"/>
          <p:nvPr/>
        </p:nvPicPr>
        <p:blipFill>
          <a:blip r:embed="rId3">
            <a:alphaModFix/>
          </a:blip>
          <a:stretch>
            <a:fillRect/>
          </a:stretch>
        </p:blipFill>
        <p:spPr>
          <a:xfrm>
            <a:off x="1831487" y="1595100"/>
            <a:ext cx="10195437" cy="42620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8"/>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Electronics - Data</a:t>
            </a:r>
            <a:endParaRPr/>
          </a:p>
        </p:txBody>
      </p:sp>
      <p:sp>
        <p:nvSpPr>
          <p:cNvPr id="338" name="Google Shape;338;p38"/>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39" name="Google Shape;339;p38"/>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40" name="Google Shape;340;p38"/>
          <p:cNvPicPr preferRelativeResize="0"/>
          <p:nvPr/>
        </p:nvPicPr>
        <p:blipFill>
          <a:blip r:embed="rId3">
            <a:alphaModFix/>
          </a:blip>
          <a:stretch>
            <a:fillRect/>
          </a:stretch>
        </p:blipFill>
        <p:spPr>
          <a:xfrm>
            <a:off x="1871648" y="1509077"/>
            <a:ext cx="10017602" cy="4351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Electronics - Wire</a:t>
            </a:r>
            <a:endParaRPr/>
          </a:p>
        </p:txBody>
      </p:sp>
      <p:sp>
        <p:nvSpPr>
          <p:cNvPr id="346" name="Google Shape;346;p39"/>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47" name="Google Shape;347;p39"/>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48" name="Google Shape;348;p39"/>
          <p:cNvPicPr preferRelativeResize="0"/>
          <p:nvPr/>
        </p:nvPicPr>
        <p:blipFill>
          <a:blip r:embed="rId3">
            <a:alphaModFix/>
          </a:blip>
          <a:stretch>
            <a:fillRect/>
          </a:stretch>
        </p:blipFill>
        <p:spPr>
          <a:xfrm>
            <a:off x="2032775" y="2779150"/>
            <a:ext cx="9970475" cy="2163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0"/>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55" name="Google Shape;355;p40"/>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6" name="Google Shape;356;p40"/>
          <p:cNvPicPr preferRelativeResize="0"/>
          <p:nvPr/>
        </p:nvPicPr>
        <p:blipFill>
          <a:blip r:embed="rId3">
            <a:alphaModFix/>
          </a:blip>
          <a:stretch>
            <a:fillRect/>
          </a:stretch>
        </p:blipFill>
        <p:spPr>
          <a:xfrm>
            <a:off x="3169872" y="1595100"/>
            <a:ext cx="6343223" cy="4962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1"/>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Fab parts quote (1 unit)</a:t>
            </a:r>
            <a:endParaRPr/>
          </a:p>
        </p:txBody>
      </p:sp>
      <p:sp>
        <p:nvSpPr>
          <p:cNvPr id="362" name="Google Shape;362;p41"/>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363" name="Google Shape;363;p41"/>
          <p:cNvGraphicFramePr/>
          <p:nvPr/>
        </p:nvGraphicFramePr>
        <p:xfrm>
          <a:off x="2875425" y="1978950"/>
          <a:ext cx="3000000" cy="3000000"/>
        </p:xfrm>
        <a:graphic>
          <a:graphicData uri="http://schemas.openxmlformats.org/drawingml/2006/table">
            <a:tbl>
              <a:tblPr>
                <a:noFill/>
                <a:tableStyleId>{7A6AF7C3-59C6-452E-9AC0-6FDD98A01BB2}</a:tableStyleId>
              </a:tblPr>
              <a:tblGrid>
                <a:gridCol w="3486200"/>
                <a:gridCol w="1926075"/>
                <a:gridCol w="1926075"/>
              </a:tblGrid>
              <a:tr h="200025">
                <a:tc>
                  <a:txBody>
                    <a:bodyPr/>
                    <a:lstStyle/>
                    <a:p>
                      <a:pPr indent="0" lvl="0" marL="0" rtl="0" algn="ctr">
                        <a:lnSpc>
                          <a:spcPct val="115000"/>
                        </a:lnSpc>
                        <a:spcBef>
                          <a:spcPts val="0"/>
                        </a:spcBef>
                        <a:spcAft>
                          <a:spcPts val="0"/>
                        </a:spcAft>
                        <a:buNone/>
                      </a:pPr>
                      <a:r>
                        <a:rPr b="1" lang="en-US" sz="1800"/>
                        <a:t>Qty: 1</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Atomatic</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Conturo</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Bearing Tensioning Ring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350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437.5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FlexSpline_clamp_plate</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350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525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Gearbox Housing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1100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1399.5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Motor_Housing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1500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1575.5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Motor_hub_shimpo</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525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541.5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Motor_space_ring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275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330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Output_plate</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650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703.5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US" sz="1800"/>
                        <a:t>Per Unit</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4750</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5512.5</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US" sz="1800"/>
                        <a:t>Total</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4750</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5512.5</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Design Goal</a:t>
            </a:r>
            <a:endParaRPr/>
          </a:p>
        </p:txBody>
      </p:sp>
      <p:sp>
        <p:nvSpPr>
          <p:cNvPr id="109" name="Google Shape;109;p15"/>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0" name="Google Shape;110;p15"/>
          <p:cNvPicPr preferRelativeResize="0"/>
          <p:nvPr/>
        </p:nvPicPr>
        <p:blipFill>
          <a:blip r:embed="rId3">
            <a:alphaModFix/>
          </a:blip>
          <a:stretch>
            <a:fillRect/>
          </a:stretch>
        </p:blipFill>
        <p:spPr>
          <a:xfrm>
            <a:off x="2752475" y="1598025"/>
            <a:ext cx="2398749" cy="4723653"/>
          </a:xfrm>
          <a:prstGeom prst="rect">
            <a:avLst/>
          </a:prstGeom>
          <a:noFill/>
          <a:ln>
            <a:noFill/>
          </a:ln>
        </p:spPr>
      </p:pic>
      <p:pic>
        <p:nvPicPr>
          <p:cNvPr id="111" name="Google Shape;111;p15"/>
          <p:cNvPicPr preferRelativeResize="0"/>
          <p:nvPr/>
        </p:nvPicPr>
        <p:blipFill>
          <a:blip r:embed="rId4">
            <a:alphaModFix/>
          </a:blip>
          <a:stretch>
            <a:fillRect/>
          </a:stretch>
        </p:blipFill>
        <p:spPr>
          <a:xfrm>
            <a:off x="6188100" y="1598013"/>
            <a:ext cx="4677851" cy="3443700"/>
          </a:xfrm>
          <a:prstGeom prst="rect">
            <a:avLst/>
          </a:prstGeom>
          <a:noFill/>
          <a:ln>
            <a:noFill/>
          </a:ln>
        </p:spPr>
      </p:pic>
      <p:sp>
        <p:nvSpPr>
          <p:cNvPr id="112" name="Google Shape;112;p15"/>
          <p:cNvSpPr/>
          <p:nvPr/>
        </p:nvSpPr>
        <p:spPr>
          <a:xfrm>
            <a:off x="2663825" y="2044725"/>
            <a:ext cx="2743200" cy="1851300"/>
          </a:xfrm>
          <a:prstGeom prst="rect">
            <a:avLst/>
          </a:prstGeom>
          <a:noFill/>
          <a:ln cap="flat" cmpd="sng" w="28575">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15"/>
          <p:cNvCxnSpPr/>
          <p:nvPr/>
        </p:nvCxnSpPr>
        <p:spPr>
          <a:xfrm flipH="1" rot="10800000">
            <a:off x="10422650" y="2469650"/>
            <a:ext cx="220800" cy="25200"/>
          </a:xfrm>
          <a:prstGeom prst="straightConnector1">
            <a:avLst/>
          </a:prstGeom>
          <a:noFill/>
          <a:ln cap="flat" cmpd="sng" w="19050">
            <a:solidFill>
              <a:schemeClr val="dk2"/>
            </a:solidFill>
            <a:prstDash val="solid"/>
            <a:round/>
            <a:headEnd len="med" w="med" type="none"/>
            <a:tailEnd len="med" w="med" type="none"/>
          </a:ln>
        </p:spPr>
      </p:cxnSp>
      <p:cxnSp>
        <p:nvCxnSpPr>
          <p:cNvPr id="114" name="Google Shape;114;p15"/>
          <p:cNvCxnSpPr/>
          <p:nvPr/>
        </p:nvCxnSpPr>
        <p:spPr>
          <a:xfrm flipH="1" rot="10800000">
            <a:off x="10575050" y="3896025"/>
            <a:ext cx="220800" cy="25200"/>
          </a:xfrm>
          <a:prstGeom prst="straightConnector1">
            <a:avLst/>
          </a:prstGeom>
          <a:noFill/>
          <a:ln cap="flat" cmpd="sng" w="19050">
            <a:solidFill>
              <a:schemeClr val="dk2"/>
            </a:solidFill>
            <a:prstDash val="solid"/>
            <a:round/>
            <a:headEnd len="med" w="med" type="none"/>
            <a:tailEnd len="med" w="med" type="none"/>
          </a:ln>
        </p:spPr>
      </p:cxnSp>
      <p:cxnSp>
        <p:nvCxnSpPr>
          <p:cNvPr id="115" name="Google Shape;115;p15"/>
          <p:cNvCxnSpPr/>
          <p:nvPr/>
        </p:nvCxnSpPr>
        <p:spPr>
          <a:xfrm>
            <a:off x="10529900" y="2488550"/>
            <a:ext cx="151500" cy="1413300"/>
          </a:xfrm>
          <a:prstGeom prst="straightConnector1">
            <a:avLst/>
          </a:prstGeom>
          <a:noFill/>
          <a:ln cap="flat" cmpd="sng" w="19050">
            <a:solidFill>
              <a:schemeClr val="dk2"/>
            </a:solidFill>
            <a:prstDash val="solid"/>
            <a:round/>
            <a:headEnd len="med" w="med" type="none"/>
            <a:tailEnd len="med" w="med" type="none"/>
          </a:ln>
        </p:spPr>
      </p:cxnSp>
      <p:sp>
        <p:nvSpPr>
          <p:cNvPr id="116" name="Google Shape;116;p15"/>
          <p:cNvSpPr/>
          <p:nvPr/>
        </p:nvSpPr>
        <p:spPr>
          <a:xfrm>
            <a:off x="10529900" y="3100788"/>
            <a:ext cx="151500" cy="18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txBox="1"/>
          <p:nvPr/>
        </p:nvSpPr>
        <p:spPr>
          <a:xfrm>
            <a:off x="10401050" y="2993300"/>
            <a:ext cx="5688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1m</a:t>
            </a:r>
            <a:endParaRPr b="1">
              <a:latin typeface="Calibri"/>
              <a:ea typeface="Calibri"/>
              <a:cs typeface="Calibri"/>
              <a:sym typeface="Calibri"/>
            </a:endParaRPr>
          </a:p>
        </p:txBody>
      </p:sp>
      <p:sp>
        <p:nvSpPr>
          <p:cNvPr id="118" name="Google Shape;118;p15"/>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PI#1910066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2"/>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Fab parts quote (3 units)</a:t>
            </a:r>
            <a:endParaRPr/>
          </a:p>
        </p:txBody>
      </p:sp>
      <p:sp>
        <p:nvSpPr>
          <p:cNvPr id="369" name="Google Shape;369;p42"/>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70" name="Google Shape;370;p42"/>
          <p:cNvGraphicFramePr/>
          <p:nvPr/>
        </p:nvGraphicFramePr>
        <p:xfrm>
          <a:off x="3099550" y="2001350"/>
          <a:ext cx="3000000" cy="3000000"/>
        </p:xfrm>
        <a:graphic>
          <a:graphicData uri="http://schemas.openxmlformats.org/drawingml/2006/table">
            <a:tbl>
              <a:tblPr>
                <a:noFill/>
                <a:tableStyleId>{7A6AF7C3-59C6-452E-9AC0-6FDD98A01BB2}</a:tableStyleId>
              </a:tblPr>
              <a:tblGrid>
                <a:gridCol w="3451575"/>
                <a:gridCol w="1906950"/>
                <a:gridCol w="1906950"/>
              </a:tblGrid>
              <a:tr h="200025">
                <a:tc>
                  <a:txBody>
                    <a:bodyPr/>
                    <a:lstStyle/>
                    <a:p>
                      <a:pPr indent="0" lvl="0" marL="0" rtl="0" algn="ctr">
                        <a:lnSpc>
                          <a:spcPct val="115000"/>
                        </a:lnSpc>
                        <a:spcBef>
                          <a:spcPts val="0"/>
                        </a:spcBef>
                        <a:spcAft>
                          <a:spcPts val="0"/>
                        </a:spcAft>
                        <a:buNone/>
                      </a:pPr>
                      <a:r>
                        <a:rPr b="1" lang="en-US" sz="1800"/>
                        <a:t>Qty: 3</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Atomatic</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Conturo</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Bearing Tensioning Ring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300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240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FlexSpline_clamp_plate</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275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269</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Gearbox Housing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950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693.5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Motor_Housing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1400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779</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Motor_hub_shimpo</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475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319</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Motor_space_ring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225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145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Output_plate</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550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381</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US" sz="1800"/>
                        <a:t>Per Unit</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4175</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2826.5</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US" sz="1800"/>
                        <a:t>3 Units </a:t>
                      </a:r>
                      <a:r>
                        <a:rPr b="1" lang="en-US" sz="1800"/>
                        <a:t>Total</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12525</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8479.5</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3"/>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Fab parts quote (20 units)</a:t>
            </a:r>
            <a:endParaRPr/>
          </a:p>
        </p:txBody>
      </p:sp>
      <p:sp>
        <p:nvSpPr>
          <p:cNvPr id="376" name="Google Shape;376;p43"/>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77" name="Google Shape;377;p43"/>
          <p:cNvGraphicFramePr/>
          <p:nvPr/>
        </p:nvGraphicFramePr>
        <p:xfrm>
          <a:off x="2801338" y="1931988"/>
          <a:ext cx="3000000" cy="3000000"/>
        </p:xfrm>
        <a:graphic>
          <a:graphicData uri="http://schemas.openxmlformats.org/drawingml/2006/table">
            <a:tbl>
              <a:tblPr>
                <a:noFill/>
                <a:tableStyleId>{7A6AF7C3-59C6-452E-9AC0-6FDD98A01BB2}</a:tableStyleId>
              </a:tblPr>
              <a:tblGrid>
                <a:gridCol w="3632575"/>
                <a:gridCol w="2006950"/>
                <a:gridCol w="2006950"/>
              </a:tblGrid>
              <a:tr h="200025">
                <a:tc>
                  <a:txBody>
                    <a:bodyPr/>
                    <a:lstStyle/>
                    <a:p>
                      <a:pPr indent="0" lvl="0" marL="0" rtl="0" algn="ctr">
                        <a:lnSpc>
                          <a:spcPct val="115000"/>
                        </a:lnSpc>
                        <a:spcBef>
                          <a:spcPts val="0"/>
                        </a:spcBef>
                        <a:spcAft>
                          <a:spcPts val="0"/>
                        </a:spcAft>
                        <a:buNone/>
                      </a:pPr>
                      <a:r>
                        <a:rPr b="1" lang="en-US" sz="1800"/>
                        <a:t>Qty: 20</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Atomatic</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Conturo</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Bearing Tensioning Ring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100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76.5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FlexSpline_clamp_plate</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100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79.5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Gearbox Housing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550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314</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Motor_Housing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750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389.5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Motor_hub_shimpo</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200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91</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Motor_space_ring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95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60.5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800"/>
                        <a:t>Output_plate</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250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t>138.5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US" sz="1800"/>
                        <a:t>Per Unit</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2045</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1149.5</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en-US" sz="1800"/>
                        <a:t>20 Units </a:t>
                      </a:r>
                      <a:r>
                        <a:rPr b="1" lang="en-US" sz="1800"/>
                        <a:t>Total</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40900</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800"/>
                        <a:t>22990</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4"/>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Fab Parts Quote (25 units)</a:t>
            </a:r>
            <a:endParaRPr/>
          </a:p>
        </p:txBody>
      </p:sp>
      <p:sp>
        <p:nvSpPr>
          <p:cNvPr id="383" name="Google Shape;383;p44"/>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384" name="Google Shape;384;p44"/>
          <p:cNvGraphicFramePr/>
          <p:nvPr/>
        </p:nvGraphicFramePr>
        <p:xfrm>
          <a:off x="2490375" y="1693888"/>
          <a:ext cx="3000000" cy="3000000"/>
        </p:xfrm>
        <a:graphic>
          <a:graphicData uri="http://schemas.openxmlformats.org/drawingml/2006/table">
            <a:tbl>
              <a:tblPr>
                <a:noFill/>
                <a:tableStyleId>{7A6AF7C3-59C6-452E-9AC0-6FDD98A01BB2}</a:tableStyleId>
              </a:tblPr>
              <a:tblGrid>
                <a:gridCol w="3746275"/>
                <a:gridCol w="2069750"/>
                <a:gridCol w="2069750"/>
              </a:tblGrid>
              <a:tr h="437275">
                <a:tc>
                  <a:txBody>
                    <a:bodyPr/>
                    <a:lstStyle/>
                    <a:p>
                      <a:pPr indent="0" lvl="0" marL="0" rtl="0" algn="l">
                        <a:lnSpc>
                          <a:spcPct val="115000"/>
                        </a:lnSpc>
                        <a:spcBef>
                          <a:spcPts val="0"/>
                        </a:spcBef>
                        <a:spcAft>
                          <a:spcPts val="0"/>
                        </a:spcAft>
                        <a:buNone/>
                      </a:pPr>
                      <a:r>
                        <a:rPr b="1" lang="en-US" sz="1800"/>
                        <a:t>Qty: 25</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437275">
                <a:tc>
                  <a:txBody>
                    <a:bodyPr/>
                    <a:lstStyle/>
                    <a:p>
                      <a:pPr indent="0" lvl="0" marL="0" rtl="0" algn="l">
                        <a:spcBef>
                          <a:spcPts val="0"/>
                        </a:spcBef>
                        <a:spcAft>
                          <a:spcPts val="0"/>
                        </a:spcAft>
                        <a:buNone/>
                      </a:pPr>
                      <a:r>
                        <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t>Atomatic (ea)</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t>Conturo (ea)</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364375">
                <a:tc>
                  <a:txBody>
                    <a:bodyPr/>
                    <a:lstStyle/>
                    <a:p>
                      <a:pPr indent="0" lvl="0" marL="0" rtl="0" algn="l">
                        <a:lnSpc>
                          <a:spcPct val="115000"/>
                        </a:lnSpc>
                        <a:spcBef>
                          <a:spcPts val="0"/>
                        </a:spcBef>
                        <a:spcAft>
                          <a:spcPts val="0"/>
                        </a:spcAft>
                        <a:buNone/>
                      </a:pPr>
                      <a:r>
                        <a:rPr lang="en-US" sz="1800"/>
                        <a:t>Bearing Tensioning Ring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90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74</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364375">
                <a:tc>
                  <a:txBody>
                    <a:bodyPr/>
                    <a:lstStyle/>
                    <a:p>
                      <a:pPr indent="0" lvl="0" marL="0" rtl="0" algn="l">
                        <a:lnSpc>
                          <a:spcPct val="115000"/>
                        </a:lnSpc>
                        <a:spcBef>
                          <a:spcPts val="0"/>
                        </a:spcBef>
                        <a:spcAft>
                          <a:spcPts val="0"/>
                        </a:spcAft>
                        <a:buNone/>
                      </a:pPr>
                      <a:r>
                        <a:rPr lang="en-US" sz="1800"/>
                        <a:t>FlexSpline_clamp_plate</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90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77</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364375">
                <a:tc>
                  <a:txBody>
                    <a:bodyPr/>
                    <a:lstStyle/>
                    <a:p>
                      <a:pPr indent="0" lvl="0" marL="0" rtl="0" algn="l">
                        <a:lnSpc>
                          <a:spcPct val="115000"/>
                        </a:lnSpc>
                        <a:spcBef>
                          <a:spcPts val="0"/>
                        </a:spcBef>
                        <a:spcAft>
                          <a:spcPts val="0"/>
                        </a:spcAft>
                        <a:buNone/>
                      </a:pPr>
                      <a:r>
                        <a:rPr lang="en-US" sz="1800"/>
                        <a:t>Gearbox Housing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500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291</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364375">
                <a:tc>
                  <a:txBody>
                    <a:bodyPr/>
                    <a:lstStyle/>
                    <a:p>
                      <a:pPr indent="0" lvl="0" marL="0" rtl="0" algn="l">
                        <a:lnSpc>
                          <a:spcPct val="115000"/>
                        </a:lnSpc>
                        <a:spcBef>
                          <a:spcPts val="0"/>
                        </a:spcBef>
                        <a:spcAft>
                          <a:spcPts val="0"/>
                        </a:spcAft>
                        <a:buNone/>
                      </a:pPr>
                      <a:r>
                        <a:rPr lang="en-US" sz="1800"/>
                        <a:t>Motor_Housing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700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365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364375">
                <a:tc>
                  <a:txBody>
                    <a:bodyPr/>
                    <a:lstStyle/>
                    <a:p>
                      <a:pPr indent="0" lvl="0" marL="0" rtl="0" algn="l">
                        <a:lnSpc>
                          <a:spcPct val="115000"/>
                        </a:lnSpc>
                        <a:spcBef>
                          <a:spcPts val="0"/>
                        </a:spcBef>
                        <a:spcAft>
                          <a:spcPts val="0"/>
                        </a:spcAft>
                        <a:buNone/>
                      </a:pPr>
                      <a:r>
                        <a:rPr lang="en-US" sz="1800"/>
                        <a:t>Motor_hub_shimpo</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185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87</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364375">
                <a:tc>
                  <a:txBody>
                    <a:bodyPr/>
                    <a:lstStyle/>
                    <a:p>
                      <a:pPr indent="0" lvl="0" marL="0" rtl="0" algn="l">
                        <a:lnSpc>
                          <a:spcPct val="115000"/>
                        </a:lnSpc>
                        <a:spcBef>
                          <a:spcPts val="0"/>
                        </a:spcBef>
                        <a:spcAft>
                          <a:spcPts val="0"/>
                        </a:spcAft>
                        <a:buNone/>
                      </a:pPr>
                      <a:r>
                        <a:rPr lang="en-US" sz="1800"/>
                        <a:t>Motor_space_ring</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90</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57</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364375">
                <a:tc>
                  <a:txBody>
                    <a:bodyPr/>
                    <a:lstStyle/>
                    <a:p>
                      <a:pPr indent="0" lvl="0" marL="0" rtl="0" algn="l">
                        <a:lnSpc>
                          <a:spcPct val="115000"/>
                        </a:lnSpc>
                        <a:spcBef>
                          <a:spcPts val="0"/>
                        </a:spcBef>
                        <a:spcAft>
                          <a:spcPts val="0"/>
                        </a:spcAft>
                        <a:buNone/>
                      </a:pPr>
                      <a:r>
                        <a:rPr lang="en-US" sz="1800"/>
                        <a:t>Output_plate</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235</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t>133</a:t>
                      </a:r>
                      <a:endParaRPr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364375">
                <a:tc>
                  <a:txBody>
                    <a:bodyPr/>
                    <a:lstStyle/>
                    <a:p>
                      <a:pPr indent="0" lvl="0" marL="0" rtl="0" algn="l">
                        <a:lnSpc>
                          <a:spcPct val="115000"/>
                        </a:lnSpc>
                        <a:spcBef>
                          <a:spcPts val="0"/>
                        </a:spcBef>
                        <a:spcAft>
                          <a:spcPts val="0"/>
                        </a:spcAft>
                        <a:buNone/>
                      </a:pPr>
                      <a:r>
                        <a:rPr b="1" lang="en-US" sz="1800"/>
                        <a:t>Per Unit</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800"/>
                        <a:t>1890</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800"/>
                        <a:t>1084</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r h="364375">
                <a:tc>
                  <a:txBody>
                    <a:bodyPr/>
                    <a:lstStyle/>
                    <a:p>
                      <a:pPr indent="0" lvl="0" marL="0" rtl="0" algn="l">
                        <a:lnSpc>
                          <a:spcPct val="115000"/>
                        </a:lnSpc>
                        <a:spcBef>
                          <a:spcPts val="0"/>
                        </a:spcBef>
                        <a:spcAft>
                          <a:spcPts val="0"/>
                        </a:spcAft>
                        <a:buNone/>
                      </a:pPr>
                      <a:r>
                        <a:rPr b="1" lang="en-US" sz="1800"/>
                        <a:t>Total</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800"/>
                        <a:t>47250</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800"/>
                        <a:t>27100</a:t>
                      </a:r>
                      <a:endParaRPr b="1" sz="1800"/>
                    </a:p>
                  </a:txBody>
                  <a:tcPr marT="19050" marB="19050" marR="28575" marL="28575" anchor="b">
                    <a:lnL cap="flat" cmpd="sng" w="9475">
                      <a:solidFill>
                        <a:srgbClr val="CCCCCC"/>
                      </a:solidFill>
                      <a:prstDash val="solid"/>
                      <a:round/>
                      <a:headEnd len="sm" w="sm" type="none"/>
                      <a:tailEnd len="sm" w="sm" type="none"/>
                    </a:lnL>
                    <a:lnR cap="flat" cmpd="sng" w="9475">
                      <a:solidFill>
                        <a:srgbClr val="CCCCCC"/>
                      </a:solidFill>
                      <a:prstDash val="solid"/>
                      <a:round/>
                      <a:headEnd len="sm" w="sm" type="none"/>
                      <a:tailEnd len="sm" w="sm" type="none"/>
                    </a:lnR>
                    <a:lnT cap="flat" cmpd="sng" w="9475">
                      <a:solidFill>
                        <a:srgbClr val="CCCCCC"/>
                      </a:solidFill>
                      <a:prstDash val="solid"/>
                      <a:round/>
                      <a:headEnd len="sm" w="sm" type="none"/>
                      <a:tailEnd len="sm" w="sm" type="none"/>
                    </a:lnT>
                    <a:lnB cap="flat" cmpd="sng" w="9475">
                      <a:solidFill>
                        <a:srgbClr val="CCCCCC"/>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5"/>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Power Distribution Board</a:t>
            </a:r>
            <a:endParaRPr/>
          </a:p>
        </p:txBody>
      </p:sp>
      <p:sp>
        <p:nvSpPr>
          <p:cNvPr id="390" name="Google Shape;390;p45"/>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91" name="Google Shape;391;p45"/>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92" name="Google Shape;392;p45"/>
          <p:cNvPicPr preferRelativeResize="0"/>
          <p:nvPr/>
        </p:nvPicPr>
        <p:blipFill>
          <a:blip r:embed="rId3">
            <a:alphaModFix/>
          </a:blip>
          <a:stretch>
            <a:fillRect/>
          </a:stretch>
        </p:blipFill>
        <p:spPr>
          <a:xfrm>
            <a:off x="8152200" y="269525"/>
            <a:ext cx="3676674" cy="2826700"/>
          </a:xfrm>
          <a:prstGeom prst="rect">
            <a:avLst/>
          </a:prstGeom>
          <a:noFill/>
          <a:ln>
            <a:noFill/>
          </a:ln>
        </p:spPr>
      </p:pic>
      <p:pic>
        <p:nvPicPr>
          <p:cNvPr id="393" name="Google Shape;393;p45"/>
          <p:cNvPicPr preferRelativeResize="0"/>
          <p:nvPr/>
        </p:nvPicPr>
        <p:blipFill>
          <a:blip r:embed="rId4">
            <a:alphaModFix/>
          </a:blip>
          <a:stretch>
            <a:fillRect/>
          </a:stretch>
        </p:blipFill>
        <p:spPr>
          <a:xfrm>
            <a:off x="6949319" y="3288200"/>
            <a:ext cx="3750151" cy="3298674"/>
          </a:xfrm>
          <a:prstGeom prst="rect">
            <a:avLst/>
          </a:prstGeom>
          <a:noFill/>
          <a:ln>
            <a:noFill/>
          </a:ln>
        </p:spPr>
      </p:pic>
      <p:pic>
        <p:nvPicPr>
          <p:cNvPr id="394" name="Google Shape;394;p45"/>
          <p:cNvPicPr preferRelativeResize="0"/>
          <p:nvPr/>
        </p:nvPicPr>
        <p:blipFill>
          <a:blip r:embed="rId5">
            <a:alphaModFix/>
          </a:blip>
          <a:stretch>
            <a:fillRect/>
          </a:stretch>
        </p:blipFill>
        <p:spPr>
          <a:xfrm>
            <a:off x="2076800" y="1472725"/>
            <a:ext cx="4082875" cy="50549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6"/>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Battery Mount</a:t>
            </a:r>
            <a:endParaRPr/>
          </a:p>
        </p:txBody>
      </p:sp>
      <p:sp>
        <p:nvSpPr>
          <p:cNvPr id="400" name="Google Shape;400;p46"/>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01" name="Google Shape;401;p46"/>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02" name="Google Shape;402;p46"/>
          <p:cNvPicPr preferRelativeResize="0"/>
          <p:nvPr/>
        </p:nvPicPr>
        <p:blipFill>
          <a:blip r:embed="rId3">
            <a:alphaModFix/>
          </a:blip>
          <a:stretch>
            <a:fillRect/>
          </a:stretch>
        </p:blipFill>
        <p:spPr>
          <a:xfrm>
            <a:off x="2283250" y="3812975"/>
            <a:ext cx="8418500" cy="2385725"/>
          </a:xfrm>
          <a:prstGeom prst="rect">
            <a:avLst/>
          </a:prstGeom>
          <a:noFill/>
          <a:ln>
            <a:noFill/>
          </a:ln>
        </p:spPr>
      </p:pic>
      <p:pic>
        <p:nvPicPr>
          <p:cNvPr id="403" name="Google Shape;403;p46"/>
          <p:cNvPicPr preferRelativeResize="0"/>
          <p:nvPr/>
        </p:nvPicPr>
        <p:blipFill>
          <a:blip r:embed="rId4">
            <a:alphaModFix/>
          </a:blip>
          <a:stretch>
            <a:fillRect/>
          </a:stretch>
        </p:blipFill>
        <p:spPr>
          <a:xfrm>
            <a:off x="3437450" y="1434200"/>
            <a:ext cx="3095699" cy="26755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7"/>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Leg mount</a:t>
            </a:r>
            <a:endParaRPr/>
          </a:p>
        </p:txBody>
      </p:sp>
      <p:sp>
        <p:nvSpPr>
          <p:cNvPr id="409" name="Google Shape;409;p47"/>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10" name="Google Shape;410;p47"/>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11" name="Google Shape;411;p47"/>
          <p:cNvPicPr preferRelativeResize="0"/>
          <p:nvPr/>
        </p:nvPicPr>
        <p:blipFill>
          <a:blip r:embed="rId3">
            <a:alphaModFix/>
          </a:blip>
          <a:stretch>
            <a:fillRect/>
          </a:stretch>
        </p:blipFill>
        <p:spPr>
          <a:xfrm>
            <a:off x="1732425" y="1496975"/>
            <a:ext cx="4767125" cy="4767125"/>
          </a:xfrm>
          <a:prstGeom prst="rect">
            <a:avLst/>
          </a:prstGeom>
          <a:noFill/>
          <a:ln>
            <a:noFill/>
          </a:ln>
        </p:spPr>
      </p:pic>
      <p:pic>
        <p:nvPicPr>
          <p:cNvPr id="412" name="Google Shape;412;p47"/>
          <p:cNvPicPr preferRelativeResize="0"/>
          <p:nvPr/>
        </p:nvPicPr>
        <p:blipFill>
          <a:blip r:embed="rId4">
            <a:alphaModFix/>
          </a:blip>
          <a:stretch>
            <a:fillRect/>
          </a:stretch>
        </p:blipFill>
        <p:spPr>
          <a:xfrm>
            <a:off x="6832825" y="343850"/>
            <a:ext cx="3151775" cy="2786001"/>
          </a:xfrm>
          <a:prstGeom prst="rect">
            <a:avLst/>
          </a:prstGeom>
          <a:noFill/>
          <a:ln>
            <a:noFill/>
          </a:ln>
        </p:spPr>
      </p:pic>
      <p:pic>
        <p:nvPicPr>
          <p:cNvPr id="413" name="Google Shape;413;p47"/>
          <p:cNvPicPr preferRelativeResize="0"/>
          <p:nvPr/>
        </p:nvPicPr>
        <p:blipFill>
          <a:blip r:embed="rId5">
            <a:alphaModFix/>
          </a:blip>
          <a:stretch>
            <a:fillRect/>
          </a:stretch>
        </p:blipFill>
        <p:spPr>
          <a:xfrm>
            <a:off x="7221975" y="3189313"/>
            <a:ext cx="2986701" cy="31393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8"/>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8"/>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20" name="Google Shape;420;p48"/>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21" name="Google Shape;421;p48"/>
          <p:cNvPicPr preferRelativeResize="0"/>
          <p:nvPr/>
        </p:nvPicPr>
        <p:blipFill>
          <a:blip r:embed="rId3">
            <a:alphaModFix/>
          </a:blip>
          <a:stretch>
            <a:fillRect/>
          </a:stretch>
        </p:blipFill>
        <p:spPr>
          <a:xfrm>
            <a:off x="2476625" y="143388"/>
            <a:ext cx="8070998" cy="64782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9"/>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Motor + driver test</a:t>
            </a:r>
            <a:endParaRPr/>
          </a:p>
        </p:txBody>
      </p:sp>
      <p:sp>
        <p:nvSpPr>
          <p:cNvPr id="427" name="Google Shape;427;p49"/>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28" name="Google Shape;428;p49"/>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First spin of Kollmorgen motor + VESC 4.20" id="429" name="Google Shape;429;p49" title="Kollmorgen motor spin">
            <a:hlinkClick r:id="rId3"/>
          </p:cNvPr>
          <p:cNvPicPr preferRelativeResize="0"/>
          <p:nvPr/>
        </p:nvPicPr>
        <p:blipFill>
          <a:blip r:embed="rId4">
            <a:alphaModFix/>
          </a:blip>
          <a:stretch>
            <a:fillRect/>
          </a:stretch>
        </p:blipFill>
        <p:spPr>
          <a:xfrm>
            <a:off x="3033000" y="1470800"/>
            <a:ext cx="6625350" cy="4969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0"/>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Robot Leg Length</a:t>
            </a:r>
            <a:endParaRPr/>
          </a:p>
        </p:txBody>
      </p:sp>
      <p:sp>
        <p:nvSpPr>
          <p:cNvPr id="435" name="Google Shape;435;p50"/>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36" name="Google Shape;436;p50"/>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437" name="Google Shape;437;p50"/>
          <p:cNvGrpSpPr/>
          <p:nvPr/>
        </p:nvGrpSpPr>
        <p:grpSpPr>
          <a:xfrm>
            <a:off x="7090225" y="644700"/>
            <a:ext cx="5016850" cy="5018950"/>
            <a:chOff x="3953375" y="1595100"/>
            <a:chExt cx="5016850" cy="5018950"/>
          </a:xfrm>
        </p:grpSpPr>
        <p:pic>
          <p:nvPicPr>
            <p:cNvPr id="438" name="Google Shape;438;p50"/>
            <p:cNvPicPr preferRelativeResize="0"/>
            <p:nvPr/>
          </p:nvPicPr>
          <p:blipFill>
            <a:blip r:embed="rId3">
              <a:alphaModFix/>
            </a:blip>
            <a:stretch>
              <a:fillRect/>
            </a:stretch>
          </p:blipFill>
          <p:spPr>
            <a:xfrm>
              <a:off x="3953375" y="1595100"/>
              <a:ext cx="4664074" cy="5018950"/>
            </a:xfrm>
            <a:prstGeom prst="rect">
              <a:avLst/>
            </a:prstGeom>
            <a:noFill/>
            <a:ln>
              <a:noFill/>
            </a:ln>
          </p:spPr>
        </p:pic>
        <p:cxnSp>
          <p:nvCxnSpPr>
            <p:cNvPr id="439" name="Google Shape;439;p50"/>
            <p:cNvCxnSpPr/>
            <p:nvPr/>
          </p:nvCxnSpPr>
          <p:spPr>
            <a:xfrm>
              <a:off x="5078000" y="3159425"/>
              <a:ext cx="160500" cy="248100"/>
            </a:xfrm>
            <a:prstGeom prst="straightConnector1">
              <a:avLst/>
            </a:prstGeom>
            <a:noFill/>
            <a:ln cap="flat" cmpd="sng" w="38100">
              <a:solidFill>
                <a:schemeClr val="dk2"/>
              </a:solidFill>
              <a:prstDash val="solid"/>
              <a:round/>
              <a:headEnd len="med" w="med" type="none"/>
              <a:tailEnd len="med" w="med" type="none"/>
            </a:ln>
          </p:spPr>
        </p:cxnSp>
        <p:cxnSp>
          <p:nvCxnSpPr>
            <p:cNvPr id="440" name="Google Shape;440;p50"/>
            <p:cNvCxnSpPr/>
            <p:nvPr/>
          </p:nvCxnSpPr>
          <p:spPr>
            <a:xfrm>
              <a:off x="6756000" y="2028600"/>
              <a:ext cx="153300" cy="233400"/>
            </a:xfrm>
            <a:prstGeom prst="straightConnector1">
              <a:avLst/>
            </a:prstGeom>
            <a:noFill/>
            <a:ln cap="flat" cmpd="sng" w="38100">
              <a:solidFill>
                <a:schemeClr val="dk2"/>
              </a:solidFill>
              <a:prstDash val="solid"/>
              <a:round/>
              <a:headEnd len="med" w="med" type="none"/>
              <a:tailEnd len="med" w="med" type="none"/>
            </a:ln>
          </p:spPr>
        </p:cxnSp>
        <p:cxnSp>
          <p:nvCxnSpPr>
            <p:cNvPr id="441" name="Google Shape;441;p50"/>
            <p:cNvCxnSpPr/>
            <p:nvPr/>
          </p:nvCxnSpPr>
          <p:spPr>
            <a:xfrm flipH="1" rot="10800000">
              <a:off x="5150950" y="2123375"/>
              <a:ext cx="1656000" cy="1138200"/>
            </a:xfrm>
            <a:prstGeom prst="straightConnector1">
              <a:avLst/>
            </a:prstGeom>
            <a:noFill/>
            <a:ln cap="flat" cmpd="sng" w="38100">
              <a:solidFill>
                <a:schemeClr val="dk2"/>
              </a:solidFill>
              <a:prstDash val="solid"/>
              <a:round/>
              <a:headEnd len="med" w="med" type="none"/>
              <a:tailEnd len="med" w="med" type="none"/>
            </a:ln>
          </p:spPr>
        </p:cxnSp>
        <p:sp>
          <p:nvSpPr>
            <p:cNvPr id="442" name="Google Shape;442;p50"/>
            <p:cNvSpPr txBox="1"/>
            <p:nvPr/>
          </p:nvSpPr>
          <p:spPr>
            <a:xfrm>
              <a:off x="5501050" y="2262000"/>
              <a:ext cx="9558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0.5m</a:t>
              </a:r>
              <a:endParaRPr b="1" sz="1800">
                <a:latin typeface="Calibri"/>
                <a:ea typeface="Calibri"/>
                <a:cs typeface="Calibri"/>
                <a:sym typeface="Calibri"/>
              </a:endParaRPr>
            </a:p>
          </p:txBody>
        </p:sp>
        <p:cxnSp>
          <p:nvCxnSpPr>
            <p:cNvPr id="443" name="Google Shape;443;p50"/>
            <p:cNvCxnSpPr/>
            <p:nvPr/>
          </p:nvCxnSpPr>
          <p:spPr>
            <a:xfrm flipH="1" rot="10800000">
              <a:off x="7222950" y="2072450"/>
              <a:ext cx="167700" cy="211500"/>
            </a:xfrm>
            <a:prstGeom prst="straightConnector1">
              <a:avLst/>
            </a:prstGeom>
            <a:noFill/>
            <a:ln cap="flat" cmpd="sng" w="38100">
              <a:solidFill>
                <a:schemeClr val="dk2"/>
              </a:solidFill>
              <a:prstDash val="solid"/>
              <a:round/>
              <a:headEnd len="med" w="med" type="none"/>
              <a:tailEnd len="med" w="med" type="none"/>
            </a:ln>
          </p:spPr>
        </p:cxnSp>
        <p:cxnSp>
          <p:nvCxnSpPr>
            <p:cNvPr id="444" name="Google Shape;444;p50"/>
            <p:cNvCxnSpPr/>
            <p:nvPr/>
          </p:nvCxnSpPr>
          <p:spPr>
            <a:xfrm flipH="1" rot="10800000">
              <a:off x="7959800" y="2670700"/>
              <a:ext cx="182400" cy="211500"/>
            </a:xfrm>
            <a:prstGeom prst="straightConnector1">
              <a:avLst/>
            </a:prstGeom>
            <a:noFill/>
            <a:ln cap="flat" cmpd="sng" w="38100">
              <a:solidFill>
                <a:schemeClr val="dk2"/>
              </a:solidFill>
              <a:prstDash val="solid"/>
              <a:round/>
              <a:headEnd len="med" w="med" type="none"/>
              <a:tailEnd len="med" w="med" type="none"/>
            </a:ln>
          </p:spPr>
        </p:cxnSp>
        <p:cxnSp>
          <p:nvCxnSpPr>
            <p:cNvPr id="445" name="Google Shape;445;p50"/>
            <p:cNvCxnSpPr/>
            <p:nvPr/>
          </p:nvCxnSpPr>
          <p:spPr>
            <a:xfrm>
              <a:off x="7303200" y="2189100"/>
              <a:ext cx="736800" cy="591000"/>
            </a:xfrm>
            <a:prstGeom prst="straightConnector1">
              <a:avLst/>
            </a:prstGeom>
            <a:noFill/>
            <a:ln cap="flat" cmpd="sng" w="38100">
              <a:solidFill>
                <a:schemeClr val="dk2"/>
              </a:solidFill>
              <a:prstDash val="solid"/>
              <a:round/>
              <a:headEnd len="med" w="med" type="none"/>
              <a:tailEnd len="med" w="med" type="none"/>
            </a:ln>
          </p:spPr>
        </p:cxnSp>
        <p:sp>
          <p:nvSpPr>
            <p:cNvPr id="446" name="Google Shape;446;p50"/>
            <p:cNvSpPr txBox="1"/>
            <p:nvPr/>
          </p:nvSpPr>
          <p:spPr>
            <a:xfrm>
              <a:off x="7547750" y="2123375"/>
              <a:ext cx="8499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0.25m</a:t>
              </a:r>
              <a:endParaRPr b="1" sz="1800">
                <a:latin typeface="Calibri"/>
                <a:ea typeface="Calibri"/>
                <a:cs typeface="Calibri"/>
                <a:sym typeface="Calibri"/>
              </a:endParaRPr>
            </a:p>
          </p:txBody>
        </p:sp>
        <p:cxnSp>
          <p:nvCxnSpPr>
            <p:cNvPr id="447" name="Google Shape;447;p50"/>
            <p:cNvCxnSpPr/>
            <p:nvPr/>
          </p:nvCxnSpPr>
          <p:spPr>
            <a:xfrm>
              <a:off x="8120325" y="3246975"/>
              <a:ext cx="350100" cy="51000"/>
            </a:xfrm>
            <a:prstGeom prst="straightConnector1">
              <a:avLst/>
            </a:prstGeom>
            <a:noFill/>
            <a:ln cap="flat" cmpd="sng" w="38100">
              <a:solidFill>
                <a:schemeClr val="dk2"/>
              </a:solidFill>
              <a:prstDash val="solid"/>
              <a:round/>
              <a:headEnd len="med" w="med" type="none"/>
              <a:tailEnd len="med" w="med" type="none"/>
            </a:ln>
          </p:spPr>
        </p:cxnSp>
        <p:cxnSp>
          <p:nvCxnSpPr>
            <p:cNvPr id="448" name="Google Shape;448;p50"/>
            <p:cNvCxnSpPr/>
            <p:nvPr/>
          </p:nvCxnSpPr>
          <p:spPr>
            <a:xfrm>
              <a:off x="7748225" y="6026650"/>
              <a:ext cx="364800" cy="43800"/>
            </a:xfrm>
            <a:prstGeom prst="straightConnector1">
              <a:avLst/>
            </a:prstGeom>
            <a:noFill/>
            <a:ln cap="flat" cmpd="sng" w="38100">
              <a:solidFill>
                <a:schemeClr val="dk2"/>
              </a:solidFill>
              <a:prstDash val="solid"/>
              <a:round/>
              <a:headEnd len="med" w="med" type="none"/>
              <a:tailEnd len="med" w="med" type="none"/>
            </a:ln>
          </p:spPr>
        </p:cxnSp>
        <p:cxnSp>
          <p:nvCxnSpPr>
            <p:cNvPr id="449" name="Google Shape;449;p50"/>
            <p:cNvCxnSpPr/>
            <p:nvPr/>
          </p:nvCxnSpPr>
          <p:spPr>
            <a:xfrm flipH="1">
              <a:off x="7952425" y="3276175"/>
              <a:ext cx="335700" cy="2772300"/>
            </a:xfrm>
            <a:prstGeom prst="straightConnector1">
              <a:avLst/>
            </a:prstGeom>
            <a:noFill/>
            <a:ln cap="flat" cmpd="sng" w="38100">
              <a:solidFill>
                <a:schemeClr val="dk2"/>
              </a:solidFill>
              <a:prstDash val="solid"/>
              <a:round/>
              <a:headEnd len="med" w="med" type="none"/>
              <a:tailEnd len="med" w="med" type="none"/>
            </a:ln>
          </p:spPr>
        </p:cxnSp>
        <p:sp>
          <p:nvSpPr>
            <p:cNvPr id="450" name="Google Shape;450;p50"/>
            <p:cNvSpPr txBox="1"/>
            <p:nvPr/>
          </p:nvSpPr>
          <p:spPr>
            <a:xfrm>
              <a:off x="8120325" y="4417225"/>
              <a:ext cx="8499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0.9m</a:t>
              </a:r>
              <a:endParaRPr b="1" sz="1800">
                <a:latin typeface="Calibri"/>
                <a:ea typeface="Calibri"/>
                <a:cs typeface="Calibri"/>
                <a:sym typeface="Calibri"/>
              </a:endParaRPr>
            </a:p>
          </p:txBody>
        </p:sp>
        <p:cxnSp>
          <p:nvCxnSpPr>
            <p:cNvPr id="451" name="Google Shape;451;p50"/>
            <p:cNvCxnSpPr/>
            <p:nvPr/>
          </p:nvCxnSpPr>
          <p:spPr>
            <a:xfrm>
              <a:off x="7055125" y="2553875"/>
              <a:ext cx="386700" cy="3378000"/>
            </a:xfrm>
            <a:prstGeom prst="straightConnector1">
              <a:avLst/>
            </a:prstGeom>
            <a:noFill/>
            <a:ln cap="flat" cmpd="sng" w="38100">
              <a:solidFill>
                <a:srgbClr val="FF0000"/>
              </a:solidFill>
              <a:prstDash val="solid"/>
              <a:round/>
              <a:headEnd len="med" w="med" type="none"/>
              <a:tailEnd len="med" w="med" type="none"/>
            </a:ln>
          </p:spPr>
        </p:cxnSp>
        <p:sp>
          <p:nvSpPr>
            <p:cNvPr id="452" name="Google Shape;452;p50"/>
            <p:cNvSpPr txBox="1"/>
            <p:nvPr/>
          </p:nvSpPr>
          <p:spPr>
            <a:xfrm>
              <a:off x="6486125" y="3997775"/>
              <a:ext cx="7806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latin typeface="Calibri"/>
                  <a:ea typeface="Calibri"/>
                  <a:cs typeface="Calibri"/>
                  <a:sym typeface="Calibri"/>
                </a:rPr>
                <a:t>1.14m</a:t>
              </a:r>
              <a:endParaRPr b="1" sz="1800">
                <a:solidFill>
                  <a:srgbClr val="FF0000"/>
                </a:solidFill>
                <a:latin typeface="Calibri"/>
                <a:ea typeface="Calibri"/>
                <a:cs typeface="Calibri"/>
                <a:sym typeface="Calibri"/>
              </a:endParaRPr>
            </a:p>
          </p:txBody>
        </p:sp>
      </p:grpSp>
      <p:pic>
        <p:nvPicPr>
          <p:cNvPr id="453" name="Google Shape;453;p50"/>
          <p:cNvPicPr preferRelativeResize="0"/>
          <p:nvPr/>
        </p:nvPicPr>
        <p:blipFill>
          <a:blip r:embed="rId4">
            <a:alphaModFix/>
          </a:blip>
          <a:stretch>
            <a:fillRect/>
          </a:stretch>
        </p:blipFill>
        <p:spPr>
          <a:xfrm>
            <a:off x="1789525" y="1432325"/>
            <a:ext cx="6374576" cy="5156324"/>
          </a:xfrm>
          <a:prstGeom prst="rect">
            <a:avLst/>
          </a:prstGeom>
          <a:noFill/>
          <a:ln>
            <a:noFill/>
          </a:ln>
        </p:spPr>
      </p:pic>
      <p:cxnSp>
        <p:nvCxnSpPr>
          <p:cNvPr id="454" name="Google Shape;454;p50"/>
          <p:cNvCxnSpPr/>
          <p:nvPr/>
        </p:nvCxnSpPr>
        <p:spPr>
          <a:xfrm>
            <a:off x="7609625" y="4122475"/>
            <a:ext cx="321000" cy="0"/>
          </a:xfrm>
          <a:prstGeom prst="straightConnector1">
            <a:avLst/>
          </a:prstGeom>
          <a:noFill/>
          <a:ln cap="flat" cmpd="sng" w="38100">
            <a:solidFill>
              <a:srgbClr val="FF0000"/>
            </a:solidFill>
            <a:prstDash val="solid"/>
            <a:round/>
            <a:headEnd len="med" w="med" type="none"/>
            <a:tailEnd len="med" w="med" type="none"/>
          </a:ln>
        </p:spPr>
      </p:cxnSp>
      <p:cxnSp>
        <p:nvCxnSpPr>
          <p:cNvPr id="455" name="Google Shape;455;p50"/>
          <p:cNvCxnSpPr/>
          <p:nvPr/>
        </p:nvCxnSpPr>
        <p:spPr>
          <a:xfrm>
            <a:off x="7770125" y="4137050"/>
            <a:ext cx="51000" cy="1984500"/>
          </a:xfrm>
          <a:prstGeom prst="straightConnector1">
            <a:avLst/>
          </a:prstGeom>
          <a:noFill/>
          <a:ln cap="flat" cmpd="sng" w="38100">
            <a:solidFill>
              <a:srgbClr val="FF0000"/>
            </a:solidFill>
            <a:prstDash val="solid"/>
            <a:round/>
            <a:headEnd len="med" w="med" type="none"/>
            <a:tailEnd len="med" w="med" type="none"/>
          </a:ln>
        </p:spPr>
      </p:cxnSp>
      <p:cxnSp>
        <p:nvCxnSpPr>
          <p:cNvPr id="456" name="Google Shape;456;p50"/>
          <p:cNvCxnSpPr/>
          <p:nvPr/>
        </p:nvCxnSpPr>
        <p:spPr>
          <a:xfrm flipH="1" rot="10800000">
            <a:off x="7609625" y="6136200"/>
            <a:ext cx="415800" cy="7200"/>
          </a:xfrm>
          <a:prstGeom prst="straightConnector1">
            <a:avLst/>
          </a:prstGeom>
          <a:noFill/>
          <a:ln cap="flat" cmpd="sng" w="38100">
            <a:solidFill>
              <a:srgbClr val="FF0000"/>
            </a:solidFill>
            <a:prstDash val="solid"/>
            <a:round/>
            <a:headEnd len="med" w="med" type="none"/>
            <a:tailEnd len="med" w="med" type="none"/>
          </a:ln>
        </p:spPr>
      </p:cxnSp>
      <p:sp>
        <p:nvSpPr>
          <p:cNvPr id="457" name="Google Shape;457;p50"/>
          <p:cNvSpPr txBox="1"/>
          <p:nvPr/>
        </p:nvSpPr>
        <p:spPr>
          <a:xfrm>
            <a:off x="7821125" y="4884238"/>
            <a:ext cx="5544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latin typeface="Calibri"/>
                <a:ea typeface="Calibri"/>
                <a:cs typeface="Calibri"/>
                <a:sym typeface="Calibri"/>
              </a:rPr>
              <a:t>1m</a:t>
            </a:r>
            <a:endParaRPr b="1" sz="1800">
              <a:solidFill>
                <a:srgbClr val="FF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1"/>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Robot Height Vs Barrier Size</a:t>
            </a:r>
            <a:endParaRPr/>
          </a:p>
        </p:txBody>
      </p:sp>
      <p:sp>
        <p:nvSpPr>
          <p:cNvPr id="463" name="Google Shape;463;p51"/>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464" name="Google Shape;464;p51"/>
          <p:cNvGraphicFramePr/>
          <p:nvPr/>
        </p:nvGraphicFramePr>
        <p:xfrm>
          <a:off x="2371625" y="1799600"/>
          <a:ext cx="3000000" cy="3000000"/>
        </p:xfrm>
        <a:graphic>
          <a:graphicData uri="http://schemas.openxmlformats.org/drawingml/2006/table">
            <a:tbl>
              <a:tblPr>
                <a:noFill/>
                <a:tableStyleId>{FFE1EDDA-65E5-4177-A268-85F86899DABB}</a:tableStyleId>
              </a:tblPr>
              <a:tblGrid>
                <a:gridCol w="2074700"/>
                <a:gridCol w="2074700"/>
                <a:gridCol w="2074700"/>
                <a:gridCol w="2074700"/>
              </a:tblGrid>
              <a:tr h="381000">
                <a:tc>
                  <a:txBody>
                    <a:bodyPr/>
                    <a:lstStyle/>
                    <a:p>
                      <a:pPr indent="0" lvl="0" marL="0" rtl="0" algn="l">
                        <a:spcBef>
                          <a:spcPts val="0"/>
                        </a:spcBef>
                        <a:spcAft>
                          <a:spcPts val="0"/>
                        </a:spcAft>
                        <a:buNone/>
                      </a:pPr>
                      <a:r>
                        <a:t/>
                      </a:r>
                      <a:endParaRPr b="1"/>
                    </a:p>
                  </a:txBody>
                  <a:tcPr marT="91425" marB="91425" marR="91425" marL="91425"/>
                </a:tc>
                <a:tc>
                  <a:txBody>
                    <a:bodyPr/>
                    <a:lstStyle/>
                    <a:p>
                      <a:pPr indent="0" lvl="0" marL="0" rtl="0" algn="l">
                        <a:spcBef>
                          <a:spcPts val="0"/>
                        </a:spcBef>
                        <a:spcAft>
                          <a:spcPts val="0"/>
                        </a:spcAft>
                        <a:buNone/>
                      </a:pPr>
                      <a:r>
                        <a:rPr b="1" lang="en-US"/>
                        <a:t>Matt 6</a:t>
                      </a:r>
                      <a:endParaRPr b="1"/>
                    </a:p>
                  </a:txBody>
                  <a:tcPr marT="91425" marB="91425" marR="91425" marL="91425"/>
                </a:tc>
                <a:tc>
                  <a:txBody>
                    <a:bodyPr/>
                    <a:lstStyle/>
                    <a:p>
                      <a:pPr indent="0" lvl="0" marL="0" rtl="0" algn="l">
                        <a:spcBef>
                          <a:spcPts val="0"/>
                        </a:spcBef>
                        <a:spcAft>
                          <a:spcPts val="0"/>
                        </a:spcAft>
                        <a:buNone/>
                      </a:pPr>
                      <a:r>
                        <a:rPr b="1" lang="en-US"/>
                        <a:t>N = 6</a:t>
                      </a:r>
                      <a:endParaRPr b="1"/>
                    </a:p>
                  </a:txBody>
                  <a:tcPr marT="91425" marB="91425" marR="91425" marL="91425"/>
                </a:tc>
                <a:tc>
                  <a:txBody>
                    <a:bodyPr/>
                    <a:lstStyle/>
                    <a:p>
                      <a:pPr indent="0" lvl="0" marL="0" rtl="0" algn="l">
                        <a:spcBef>
                          <a:spcPts val="0"/>
                        </a:spcBef>
                        <a:spcAft>
                          <a:spcPts val="0"/>
                        </a:spcAft>
                        <a:buNone/>
                      </a:pPr>
                      <a:r>
                        <a:rPr b="1" lang="en-US"/>
                        <a:t>O = 6</a:t>
                      </a:r>
                      <a:endParaRPr b="1"/>
                    </a:p>
                  </a:txBody>
                  <a:tcPr marT="91425" marB="91425" marR="91425" marL="91425"/>
                </a:tc>
              </a:tr>
              <a:tr h="381000">
                <a:tc>
                  <a:txBody>
                    <a:bodyPr/>
                    <a:lstStyle/>
                    <a:p>
                      <a:pPr indent="0" lvl="0" marL="0" rtl="0" algn="l">
                        <a:spcBef>
                          <a:spcPts val="0"/>
                        </a:spcBef>
                        <a:spcAft>
                          <a:spcPts val="0"/>
                        </a:spcAft>
                        <a:buNone/>
                      </a:pPr>
                      <a:r>
                        <a:rPr b="1" lang="en-US"/>
                        <a:t>Knee Height</a:t>
                      </a:r>
                      <a:endParaRPr b="1"/>
                    </a:p>
                  </a:txBody>
                  <a:tcPr marT="91425" marB="91425" marR="91425" marL="91425"/>
                </a:tc>
                <a:tc>
                  <a:txBody>
                    <a:bodyPr/>
                    <a:lstStyle/>
                    <a:p>
                      <a:pPr indent="0" lvl="0" marL="0" rtl="0" algn="l">
                        <a:spcBef>
                          <a:spcPts val="0"/>
                        </a:spcBef>
                        <a:spcAft>
                          <a:spcPts val="0"/>
                        </a:spcAft>
                        <a:buNone/>
                      </a:pPr>
                      <a:r>
                        <a:rPr lang="en-US"/>
                        <a:t>0.3m</a:t>
                      </a:r>
                      <a:endParaRPr/>
                    </a:p>
                  </a:txBody>
                  <a:tcPr marT="91425" marB="91425" marR="91425" marL="91425"/>
                </a:tc>
                <a:tc>
                  <a:txBody>
                    <a:bodyPr/>
                    <a:lstStyle/>
                    <a:p>
                      <a:pPr indent="0" lvl="0" marL="0" rtl="0" algn="l">
                        <a:spcBef>
                          <a:spcPts val="0"/>
                        </a:spcBef>
                        <a:spcAft>
                          <a:spcPts val="0"/>
                        </a:spcAft>
                        <a:buNone/>
                      </a:pPr>
                      <a:r>
                        <a:rPr lang="en-US"/>
                        <a:t>0.8m</a:t>
                      </a:r>
                      <a:endParaRPr/>
                    </a:p>
                  </a:txBody>
                  <a:tcPr marT="91425" marB="91425" marR="91425" marL="91425"/>
                </a:tc>
                <a:tc>
                  <a:txBody>
                    <a:bodyPr/>
                    <a:lstStyle/>
                    <a:p>
                      <a:pPr indent="0" lvl="0" marL="0" rtl="0" algn="l">
                        <a:spcBef>
                          <a:spcPts val="0"/>
                        </a:spcBef>
                        <a:spcAft>
                          <a:spcPts val="0"/>
                        </a:spcAft>
                        <a:buNone/>
                      </a:pPr>
                      <a:r>
                        <a:rPr lang="en-US"/>
                        <a:t>1.14m</a:t>
                      </a:r>
                      <a:endParaRPr/>
                    </a:p>
                  </a:txBody>
                  <a:tcPr marT="91425" marB="91425" marR="91425" marL="91425"/>
                </a:tc>
              </a:tr>
              <a:tr h="381000">
                <a:tc>
                  <a:txBody>
                    <a:bodyPr/>
                    <a:lstStyle/>
                    <a:p>
                      <a:pPr indent="0" lvl="0" marL="0" rtl="0" algn="l">
                        <a:spcBef>
                          <a:spcPts val="0"/>
                        </a:spcBef>
                        <a:spcAft>
                          <a:spcPts val="0"/>
                        </a:spcAft>
                        <a:buNone/>
                      </a:pPr>
                      <a:r>
                        <a:rPr b="1" lang="en-US"/>
                        <a:t>Body Tallest Stance</a:t>
                      </a:r>
                      <a:endParaRPr b="1"/>
                    </a:p>
                  </a:txBody>
                  <a:tcPr marT="91425" marB="91425" marR="91425" marL="91425"/>
                </a:tc>
                <a:tc>
                  <a:txBody>
                    <a:bodyPr/>
                    <a:lstStyle/>
                    <a:p>
                      <a:pPr indent="0" lvl="0" marL="0" rtl="0" algn="l">
                        <a:spcBef>
                          <a:spcPts val="0"/>
                        </a:spcBef>
                        <a:spcAft>
                          <a:spcPts val="0"/>
                        </a:spcAft>
                        <a:buNone/>
                      </a:pPr>
                      <a:r>
                        <a:rPr lang="en-US"/>
                        <a:t>~0.4m</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1.3m</a:t>
                      </a:r>
                      <a:endParaRPr/>
                    </a:p>
                  </a:txBody>
                  <a:tcPr marT="91425" marB="91425" marR="91425" marL="91425"/>
                </a:tc>
              </a:tr>
              <a:tr h="381000">
                <a:tc>
                  <a:txBody>
                    <a:bodyPr/>
                    <a:lstStyle/>
                    <a:p>
                      <a:pPr indent="0" lvl="0" marL="0" rtl="0" algn="l">
                        <a:spcBef>
                          <a:spcPts val="0"/>
                        </a:spcBef>
                        <a:spcAft>
                          <a:spcPts val="0"/>
                        </a:spcAft>
                        <a:buNone/>
                      </a:pPr>
                      <a:r>
                        <a:rPr b="1" lang="en-US"/>
                        <a:t>Barrier</a:t>
                      </a:r>
                      <a:endParaRPr b="1"/>
                    </a:p>
                  </a:txBody>
                  <a:tcPr marT="91425" marB="91425" marR="91425" marL="91425"/>
                </a:tc>
                <a:tc>
                  <a:txBody>
                    <a:bodyPr/>
                    <a:lstStyle/>
                    <a:p>
                      <a:pPr indent="0" lvl="0" marL="0" rtl="0" algn="l">
                        <a:spcBef>
                          <a:spcPts val="0"/>
                        </a:spcBef>
                        <a:spcAft>
                          <a:spcPts val="0"/>
                        </a:spcAft>
                        <a:buNone/>
                      </a:pPr>
                      <a:r>
                        <a:rPr lang="en-US"/>
                        <a:t>&lt;0.3m?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&lt;1.3m</a:t>
                      </a:r>
                      <a:endParaRPr/>
                    </a:p>
                  </a:txBody>
                  <a:tcPr marT="91425" marB="91425" marR="91425" marL="91425"/>
                </a:tc>
              </a:tr>
              <a:tr h="381000">
                <a:tc>
                  <a:txBody>
                    <a:bodyPr/>
                    <a:lstStyle/>
                    <a:p>
                      <a:pPr indent="0" lvl="0" marL="0" rtl="0" algn="l">
                        <a:spcBef>
                          <a:spcPts val="0"/>
                        </a:spcBef>
                        <a:spcAft>
                          <a:spcPts val="0"/>
                        </a:spcAft>
                        <a:buNone/>
                      </a:pPr>
                      <a:r>
                        <a:rPr b="1" lang="en-US"/>
                        <a:t>Limit Factor</a:t>
                      </a:r>
                      <a:endParaRPr b="1"/>
                    </a:p>
                  </a:txBody>
                  <a:tcPr marT="91425" marB="91425" marR="91425" marL="91425"/>
                </a:tc>
                <a:tc>
                  <a:txBody>
                    <a:bodyPr/>
                    <a:lstStyle/>
                    <a:p>
                      <a:pPr indent="0" lvl="0" marL="0" rtl="0" algn="l">
                        <a:spcBef>
                          <a:spcPts val="0"/>
                        </a:spcBef>
                        <a:spcAft>
                          <a:spcPts val="0"/>
                        </a:spcAft>
                        <a:buNone/>
                      </a:pPr>
                      <a:r>
                        <a:rPr lang="en-US"/>
                        <a:t>Joint </a:t>
                      </a:r>
                      <a:endParaRPr/>
                    </a:p>
                  </a:txBody>
                  <a:tcPr marT="91425" marB="91425" marR="91425" marL="91425"/>
                </a:tc>
                <a:tc>
                  <a:txBody>
                    <a:bodyPr/>
                    <a:lstStyle/>
                    <a:p>
                      <a:pPr indent="0" lvl="0" marL="0" rtl="0" algn="l">
                        <a:spcBef>
                          <a:spcPts val="0"/>
                        </a:spcBef>
                        <a:spcAft>
                          <a:spcPts val="0"/>
                        </a:spcAft>
                        <a:buNone/>
                      </a:pPr>
                      <a:r>
                        <a:rPr lang="en-US"/>
                        <a:t>Joint</a:t>
                      </a:r>
                      <a:endParaRPr/>
                    </a:p>
                  </a:txBody>
                  <a:tcPr marT="91425" marB="91425" marR="91425" marL="91425"/>
                </a:tc>
                <a:tc>
                  <a:txBody>
                    <a:bodyPr/>
                    <a:lstStyle/>
                    <a:p>
                      <a:pPr indent="0" lvl="0" marL="0" rtl="0" algn="l">
                        <a:spcBef>
                          <a:spcPts val="0"/>
                        </a:spcBef>
                        <a:spcAft>
                          <a:spcPts val="0"/>
                        </a:spcAft>
                        <a:buNone/>
                      </a:pPr>
                      <a:r>
                        <a:rPr lang="en-US"/>
                        <a:t>Body Height</a:t>
                      </a:r>
                      <a:endParaRPr/>
                    </a:p>
                  </a:txBody>
                  <a:tcPr marT="91425" marB="91425" marR="91425" marL="91425"/>
                </a:tc>
              </a:tr>
            </a:tbl>
          </a:graphicData>
        </a:graphic>
      </p:graphicFrame>
      <p:pic>
        <p:nvPicPr>
          <p:cNvPr id="465" name="Google Shape;465;p51"/>
          <p:cNvPicPr preferRelativeResize="0"/>
          <p:nvPr/>
        </p:nvPicPr>
        <p:blipFill>
          <a:blip r:embed="rId3">
            <a:alphaModFix/>
          </a:blip>
          <a:stretch>
            <a:fillRect/>
          </a:stretch>
        </p:blipFill>
        <p:spPr>
          <a:xfrm>
            <a:off x="2032775" y="3881925"/>
            <a:ext cx="3840477" cy="2602976"/>
          </a:xfrm>
          <a:prstGeom prst="rect">
            <a:avLst/>
          </a:prstGeom>
          <a:noFill/>
          <a:ln>
            <a:noFill/>
          </a:ln>
        </p:spPr>
      </p:pic>
      <p:pic>
        <p:nvPicPr>
          <p:cNvPr id="466" name="Google Shape;466;p51"/>
          <p:cNvPicPr preferRelativeResize="0"/>
          <p:nvPr/>
        </p:nvPicPr>
        <p:blipFill>
          <a:blip r:embed="rId4">
            <a:alphaModFix/>
          </a:blip>
          <a:stretch>
            <a:fillRect/>
          </a:stretch>
        </p:blipFill>
        <p:spPr>
          <a:xfrm>
            <a:off x="7403825" y="3931675"/>
            <a:ext cx="2849186" cy="2299276"/>
          </a:xfrm>
          <a:prstGeom prst="rect">
            <a:avLst/>
          </a:prstGeom>
          <a:noFill/>
          <a:ln>
            <a:noFill/>
          </a:ln>
        </p:spPr>
      </p:pic>
      <p:sp>
        <p:nvSpPr>
          <p:cNvPr id="467" name="Google Shape;467;p51"/>
          <p:cNvSpPr txBox="1"/>
          <p:nvPr/>
        </p:nvSpPr>
        <p:spPr>
          <a:xfrm>
            <a:off x="2918425" y="6230950"/>
            <a:ext cx="19698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Tall Stance (a)    1.13m</a:t>
            </a:r>
            <a:endParaRPr b="1">
              <a:latin typeface="Calibri"/>
              <a:ea typeface="Calibri"/>
              <a:cs typeface="Calibri"/>
              <a:sym typeface="Calibri"/>
            </a:endParaRPr>
          </a:p>
        </p:txBody>
      </p:sp>
      <p:sp>
        <p:nvSpPr>
          <p:cNvPr id="468" name="Google Shape;468;p51"/>
          <p:cNvSpPr txBox="1"/>
          <p:nvPr/>
        </p:nvSpPr>
        <p:spPr>
          <a:xfrm>
            <a:off x="7886788" y="6171750"/>
            <a:ext cx="21459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Tall Stance (b)    1.35m</a:t>
            </a:r>
            <a:endParaRPr b="1">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Assembly</a:t>
            </a:r>
            <a:endParaRPr/>
          </a:p>
        </p:txBody>
      </p:sp>
      <p:sp>
        <p:nvSpPr>
          <p:cNvPr id="124" name="Google Shape;124;p16"/>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25" name="Google Shape;125;p16"/>
          <p:cNvGrpSpPr/>
          <p:nvPr/>
        </p:nvGrpSpPr>
        <p:grpSpPr>
          <a:xfrm>
            <a:off x="1770525" y="1573550"/>
            <a:ext cx="10349277" cy="3101299"/>
            <a:chOff x="1770525" y="1573550"/>
            <a:chExt cx="10349277" cy="3101299"/>
          </a:xfrm>
        </p:grpSpPr>
        <p:pic>
          <p:nvPicPr>
            <p:cNvPr id="126" name="Google Shape;126;p16"/>
            <p:cNvPicPr preferRelativeResize="0"/>
            <p:nvPr/>
          </p:nvPicPr>
          <p:blipFill>
            <a:blip r:embed="rId3">
              <a:alphaModFix/>
            </a:blip>
            <a:stretch>
              <a:fillRect/>
            </a:stretch>
          </p:blipFill>
          <p:spPr>
            <a:xfrm>
              <a:off x="1770525" y="1573550"/>
              <a:ext cx="10349277" cy="3101299"/>
            </a:xfrm>
            <a:prstGeom prst="rect">
              <a:avLst/>
            </a:prstGeom>
            <a:noFill/>
            <a:ln>
              <a:noFill/>
            </a:ln>
          </p:spPr>
        </p:pic>
        <p:sp>
          <p:nvSpPr>
            <p:cNvPr id="127" name="Google Shape;127;p16"/>
            <p:cNvSpPr/>
            <p:nvPr/>
          </p:nvSpPr>
          <p:spPr>
            <a:xfrm>
              <a:off x="7299600" y="1915775"/>
              <a:ext cx="2350800" cy="2438700"/>
            </a:xfrm>
            <a:prstGeom prst="rect">
              <a:avLst/>
            </a:prstGeom>
            <a:noFill/>
            <a:ln cap="flat" cmpd="sng" w="28575">
              <a:solidFill>
                <a:srgbClr val="E6913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5930875" y="2068900"/>
              <a:ext cx="1444800" cy="2124300"/>
            </a:xfrm>
            <a:prstGeom prst="rect">
              <a:avLst/>
            </a:prstGeom>
            <a:noFill/>
            <a:ln cap="flat" cmpd="sng" w="2857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6"/>
          <p:cNvSpPr txBox="1"/>
          <p:nvPr/>
        </p:nvSpPr>
        <p:spPr>
          <a:xfrm>
            <a:off x="10664625" y="4354475"/>
            <a:ext cx="12204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Electronics</a:t>
            </a:r>
            <a:endParaRPr b="1" sz="1800">
              <a:latin typeface="Calibri"/>
              <a:ea typeface="Calibri"/>
              <a:cs typeface="Calibri"/>
              <a:sym typeface="Calibri"/>
            </a:endParaRPr>
          </a:p>
        </p:txBody>
      </p:sp>
      <p:sp>
        <p:nvSpPr>
          <p:cNvPr id="130" name="Google Shape;130;p16"/>
          <p:cNvSpPr txBox="1"/>
          <p:nvPr/>
        </p:nvSpPr>
        <p:spPr>
          <a:xfrm>
            <a:off x="7819350" y="4419175"/>
            <a:ext cx="1690500" cy="11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Input: </a:t>
            </a:r>
            <a:endParaRPr b="1" sz="1800">
              <a:latin typeface="Calibri"/>
              <a:ea typeface="Calibri"/>
              <a:cs typeface="Calibri"/>
              <a:sym typeface="Calibri"/>
            </a:endParaRPr>
          </a:p>
          <a:p>
            <a:pPr indent="0" lvl="0" marL="0" rtl="0" algn="l">
              <a:spcBef>
                <a:spcPts val="0"/>
              </a:spcBef>
              <a:spcAft>
                <a:spcPts val="0"/>
              </a:spcAft>
              <a:buNone/>
            </a:pPr>
            <a:r>
              <a:rPr b="1" lang="en-US" sz="1800">
                <a:latin typeface="Calibri"/>
                <a:ea typeface="Calibri"/>
                <a:cs typeface="Calibri"/>
                <a:sym typeface="Calibri"/>
              </a:rPr>
              <a:t>Motor with hollow shaft</a:t>
            </a:r>
            <a:endParaRPr b="1" sz="1800">
              <a:latin typeface="Calibri"/>
              <a:ea typeface="Calibri"/>
              <a:cs typeface="Calibri"/>
              <a:sym typeface="Calibri"/>
            </a:endParaRPr>
          </a:p>
        </p:txBody>
      </p:sp>
      <p:sp>
        <p:nvSpPr>
          <p:cNvPr id="131" name="Google Shape;131;p16"/>
          <p:cNvSpPr txBox="1"/>
          <p:nvPr/>
        </p:nvSpPr>
        <p:spPr>
          <a:xfrm>
            <a:off x="5930875" y="4419175"/>
            <a:ext cx="1690500" cy="13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Transmission</a:t>
            </a:r>
            <a:r>
              <a:rPr b="1" lang="en-US" sz="1800">
                <a:latin typeface="Calibri"/>
                <a:ea typeface="Calibri"/>
                <a:cs typeface="Calibri"/>
                <a:sym typeface="Calibri"/>
              </a:rPr>
              <a:t>: </a:t>
            </a:r>
            <a:endParaRPr b="1" sz="1800">
              <a:latin typeface="Calibri"/>
              <a:ea typeface="Calibri"/>
              <a:cs typeface="Calibri"/>
              <a:sym typeface="Calibri"/>
            </a:endParaRPr>
          </a:p>
          <a:p>
            <a:pPr indent="0" lvl="0" marL="0" rtl="0" algn="l">
              <a:spcBef>
                <a:spcPts val="0"/>
              </a:spcBef>
              <a:spcAft>
                <a:spcPts val="0"/>
              </a:spcAft>
              <a:buNone/>
            </a:pPr>
            <a:r>
              <a:rPr b="1" lang="en-US" sz="1800">
                <a:latin typeface="Calibri"/>
                <a:ea typeface="Calibri"/>
                <a:cs typeface="Calibri"/>
                <a:sym typeface="Calibri"/>
              </a:rPr>
              <a:t>Harmonic gearbox with </a:t>
            </a:r>
            <a:r>
              <a:rPr b="1" lang="en-US" sz="1800">
                <a:latin typeface="Calibri"/>
                <a:ea typeface="Calibri"/>
                <a:cs typeface="Calibri"/>
                <a:sym typeface="Calibri"/>
              </a:rPr>
              <a:t>accessories</a:t>
            </a:r>
            <a:endParaRPr b="1" sz="1800">
              <a:latin typeface="Calibri"/>
              <a:ea typeface="Calibri"/>
              <a:cs typeface="Calibri"/>
              <a:sym typeface="Calibri"/>
            </a:endParaRPr>
          </a:p>
        </p:txBody>
      </p:sp>
      <p:sp>
        <p:nvSpPr>
          <p:cNvPr id="132" name="Google Shape;132;p16"/>
          <p:cNvSpPr txBox="1"/>
          <p:nvPr/>
        </p:nvSpPr>
        <p:spPr>
          <a:xfrm>
            <a:off x="3097825" y="4521025"/>
            <a:ext cx="1690500" cy="11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Output casing and support </a:t>
            </a:r>
            <a:endParaRPr b="1" sz="18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2"/>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How to Reach Across?</a:t>
            </a:r>
            <a:endParaRPr/>
          </a:p>
        </p:txBody>
      </p:sp>
      <p:sp>
        <p:nvSpPr>
          <p:cNvPr id="474" name="Google Shape;474;p52"/>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75" name="Google Shape;475;p52"/>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6" name="Google Shape;476;p52"/>
          <p:cNvPicPr preferRelativeResize="0"/>
          <p:nvPr/>
        </p:nvPicPr>
        <p:blipFill>
          <a:blip r:embed="rId3">
            <a:alphaModFix/>
          </a:blip>
          <a:stretch>
            <a:fillRect/>
          </a:stretch>
        </p:blipFill>
        <p:spPr>
          <a:xfrm>
            <a:off x="2673500" y="1674600"/>
            <a:ext cx="6641574" cy="4942299"/>
          </a:xfrm>
          <a:prstGeom prst="rect">
            <a:avLst/>
          </a:prstGeom>
          <a:noFill/>
          <a:ln>
            <a:noFill/>
          </a:ln>
        </p:spPr>
      </p:pic>
      <p:cxnSp>
        <p:nvCxnSpPr>
          <p:cNvPr id="477" name="Google Shape;477;p52"/>
          <p:cNvCxnSpPr/>
          <p:nvPr/>
        </p:nvCxnSpPr>
        <p:spPr>
          <a:xfrm flipH="1" rot="10800000">
            <a:off x="6026425" y="4172725"/>
            <a:ext cx="2072100" cy="14700"/>
          </a:xfrm>
          <a:prstGeom prst="straightConnector1">
            <a:avLst/>
          </a:prstGeom>
          <a:noFill/>
          <a:ln cap="flat" cmpd="sng" w="38100">
            <a:solidFill>
              <a:srgbClr val="FF0000"/>
            </a:solidFill>
            <a:prstDash val="solid"/>
            <a:round/>
            <a:headEnd len="med" w="med" type="none"/>
            <a:tailEnd len="med" w="med" type="none"/>
          </a:ln>
        </p:spPr>
      </p:cxnSp>
      <p:cxnSp>
        <p:nvCxnSpPr>
          <p:cNvPr id="478" name="Google Shape;478;p52"/>
          <p:cNvCxnSpPr/>
          <p:nvPr/>
        </p:nvCxnSpPr>
        <p:spPr>
          <a:xfrm>
            <a:off x="7937925" y="4180125"/>
            <a:ext cx="43800" cy="2268900"/>
          </a:xfrm>
          <a:prstGeom prst="straightConnector1">
            <a:avLst/>
          </a:prstGeom>
          <a:noFill/>
          <a:ln cap="flat" cmpd="sng" w="38100">
            <a:solidFill>
              <a:srgbClr val="FF0000"/>
            </a:solidFill>
            <a:prstDash val="solid"/>
            <a:round/>
            <a:headEnd len="med" w="med" type="none"/>
            <a:tailEnd len="med" w="med" type="none"/>
          </a:ln>
        </p:spPr>
      </p:cxnSp>
      <p:cxnSp>
        <p:nvCxnSpPr>
          <p:cNvPr id="479" name="Google Shape;479;p52"/>
          <p:cNvCxnSpPr/>
          <p:nvPr/>
        </p:nvCxnSpPr>
        <p:spPr>
          <a:xfrm>
            <a:off x="7295900" y="6449100"/>
            <a:ext cx="890100" cy="0"/>
          </a:xfrm>
          <a:prstGeom prst="straightConnector1">
            <a:avLst/>
          </a:prstGeom>
          <a:noFill/>
          <a:ln cap="flat" cmpd="sng" w="28575">
            <a:solidFill>
              <a:srgbClr val="FF0000"/>
            </a:solidFill>
            <a:prstDash val="solid"/>
            <a:round/>
            <a:headEnd len="med" w="med" type="none"/>
            <a:tailEnd len="med" w="med" type="none"/>
          </a:ln>
        </p:spPr>
      </p:cxnSp>
      <p:sp>
        <p:nvSpPr>
          <p:cNvPr id="480" name="Google Shape;480;p52"/>
          <p:cNvSpPr txBox="1"/>
          <p:nvPr/>
        </p:nvSpPr>
        <p:spPr>
          <a:xfrm>
            <a:off x="8061950" y="5004550"/>
            <a:ext cx="744300" cy="4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0000"/>
                </a:solidFill>
                <a:latin typeface="Calibri"/>
                <a:ea typeface="Calibri"/>
                <a:cs typeface="Calibri"/>
                <a:sym typeface="Calibri"/>
              </a:rPr>
              <a:t>1.3m</a:t>
            </a:r>
            <a:endParaRPr b="1" sz="1800">
              <a:solidFill>
                <a:srgbClr val="FF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3"/>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Sitting</a:t>
            </a:r>
            <a:endParaRPr/>
          </a:p>
        </p:txBody>
      </p:sp>
      <p:sp>
        <p:nvSpPr>
          <p:cNvPr id="486" name="Google Shape;486;p53"/>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87" name="Google Shape;487;p53"/>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8" name="Google Shape;488;p53"/>
          <p:cNvPicPr preferRelativeResize="0"/>
          <p:nvPr/>
        </p:nvPicPr>
        <p:blipFill>
          <a:blip r:embed="rId3">
            <a:alphaModFix/>
          </a:blip>
          <a:stretch>
            <a:fillRect/>
          </a:stretch>
        </p:blipFill>
        <p:spPr>
          <a:xfrm>
            <a:off x="1908376" y="1698400"/>
            <a:ext cx="9607503" cy="41449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54"/>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Robot Foot (Design and print)</a:t>
            </a:r>
            <a:endParaRPr/>
          </a:p>
        </p:txBody>
      </p:sp>
      <p:sp>
        <p:nvSpPr>
          <p:cNvPr id="494" name="Google Shape;494;p54"/>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95" name="Google Shape;495;p54"/>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96" name="Google Shape;496;p54"/>
          <p:cNvPicPr preferRelativeResize="0"/>
          <p:nvPr/>
        </p:nvPicPr>
        <p:blipFill>
          <a:blip r:embed="rId3">
            <a:alphaModFix/>
          </a:blip>
          <a:stretch>
            <a:fillRect/>
          </a:stretch>
        </p:blipFill>
        <p:spPr>
          <a:xfrm>
            <a:off x="6959325" y="2030012"/>
            <a:ext cx="3098050" cy="39976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5"/>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Joint Assembly</a:t>
            </a:r>
            <a:endParaRPr/>
          </a:p>
        </p:txBody>
      </p:sp>
      <p:sp>
        <p:nvSpPr>
          <p:cNvPr id="502" name="Google Shape;502;p55"/>
          <p:cNvSpPr txBox="1"/>
          <p:nvPr>
            <p:ph idx="1" type="body"/>
          </p:nvPr>
        </p:nvSpPr>
        <p:spPr>
          <a:xfrm>
            <a:off x="2126400" y="1595100"/>
            <a:ext cx="35085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solidFill>
                  <a:schemeClr val="hlink"/>
                </a:solidFill>
                <a:hlinkClick r:id="rId3"/>
              </a:rPr>
              <a:t>Assembly Procedure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u="sng">
                <a:solidFill>
                  <a:schemeClr val="hlink"/>
                </a:solidFill>
                <a:hlinkClick r:id="rId4"/>
              </a:rPr>
              <a:t>Titan 6 BOM</a:t>
            </a:r>
            <a:r>
              <a:rPr lang="en-US"/>
              <a:t> </a:t>
            </a:r>
            <a:endParaRPr/>
          </a:p>
          <a:p>
            <a:pPr indent="0" lvl="0" marL="0" rtl="0" algn="l">
              <a:spcBef>
                <a:spcPts val="1000"/>
              </a:spcBef>
              <a:spcAft>
                <a:spcPts val="0"/>
              </a:spcAft>
              <a:buNone/>
            </a:pPr>
            <a:r>
              <a:rPr lang="en-US"/>
              <a:t>(under O6 BOM Tab)</a:t>
            </a:r>
            <a:endParaRPr/>
          </a:p>
        </p:txBody>
      </p:sp>
      <p:sp>
        <p:nvSpPr>
          <p:cNvPr id="503" name="Google Shape;503;p55"/>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04" name="Google Shape;504;p55"/>
          <p:cNvPicPr preferRelativeResize="0"/>
          <p:nvPr/>
        </p:nvPicPr>
        <p:blipFill>
          <a:blip r:embed="rId5">
            <a:alphaModFix/>
          </a:blip>
          <a:stretch>
            <a:fillRect/>
          </a:stretch>
        </p:blipFill>
        <p:spPr>
          <a:xfrm>
            <a:off x="6539424" y="463225"/>
            <a:ext cx="4448652" cy="59315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6"/>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One Leg Assembly and Testing</a:t>
            </a:r>
            <a:endParaRPr/>
          </a:p>
        </p:txBody>
      </p:sp>
      <p:sp>
        <p:nvSpPr>
          <p:cNvPr id="510" name="Google Shape;510;p56"/>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511" name="Google Shape;511;p56"/>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2" name="Google Shape;512;p56" title="20200109_181015_TrafficConeKick.mp4">
            <a:hlinkClick r:id="rId3"/>
          </p:cNvPr>
          <p:cNvPicPr preferRelativeResize="0"/>
          <p:nvPr/>
        </p:nvPicPr>
        <p:blipFill>
          <a:blip r:embed="rId4">
            <a:alphaModFix/>
          </a:blip>
          <a:stretch>
            <a:fillRect/>
          </a:stretch>
        </p:blipFill>
        <p:spPr>
          <a:xfrm>
            <a:off x="2156413" y="1410525"/>
            <a:ext cx="8849074" cy="4977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7"/>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Parameter Requirements</a:t>
            </a:r>
            <a:endParaRPr/>
          </a:p>
        </p:txBody>
      </p:sp>
      <p:sp>
        <p:nvSpPr>
          <p:cNvPr id="138" name="Google Shape;138;p17"/>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100 Nm - torque output</a:t>
            </a:r>
            <a:endParaRPr/>
          </a:p>
          <a:p>
            <a:pPr indent="-406400" lvl="0" marL="457200" rtl="0" algn="l">
              <a:spcBef>
                <a:spcPts val="0"/>
              </a:spcBef>
              <a:spcAft>
                <a:spcPts val="0"/>
              </a:spcAft>
              <a:buSzPts val="2800"/>
              <a:buChar char="•"/>
            </a:pPr>
            <a:r>
              <a:rPr lang="en-US"/>
              <a:t>2 Kg - Each “knuckle” unit less than 2kg (W/O battery)</a:t>
            </a:r>
            <a:endParaRPr/>
          </a:p>
        </p:txBody>
      </p:sp>
      <p:sp>
        <p:nvSpPr>
          <p:cNvPr id="139" name="Google Shape;139;p17"/>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0" name="Google Shape;140;p17"/>
          <p:cNvPicPr preferRelativeResize="0"/>
          <p:nvPr/>
        </p:nvPicPr>
        <p:blipFill>
          <a:blip r:embed="rId3">
            <a:alphaModFix/>
          </a:blip>
          <a:stretch>
            <a:fillRect/>
          </a:stretch>
        </p:blipFill>
        <p:spPr>
          <a:xfrm>
            <a:off x="1880375" y="2900819"/>
            <a:ext cx="4122849" cy="3443849"/>
          </a:xfrm>
          <a:prstGeom prst="rect">
            <a:avLst/>
          </a:prstGeom>
          <a:noFill/>
          <a:ln>
            <a:noFill/>
          </a:ln>
        </p:spPr>
      </p:pic>
      <p:pic>
        <p:nvPicPr>
          <p:cNvPr id="141" name="Google Shape;141;p17"/>
          <p:cNvPicPr preferRelativeResize="0"/>
          <p:nvPr/>
        </p:nvPicPr>
        <p:blipFill>
          <a:blip r:embed="rId4">
            <a:alphaModFix/>
          </a:blip>
          <a:stretch>
            <a:fillRect/>
          </a:stretch>
        </p:blipFill>
        <p:spPr>
          <a:xfrm>
            <a:off x="6155625" y="2900825"/>
            <a:ext cx="4888423" cy="34898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grpSp>
        <p:nvGrpSpPr>
          <p:cNvPr id="146" name="Google Shape;146;p18"/>
          <p:cNvGrpSpPr/>
          <p:nvPr/>
        </p:nvGrpSpPr>
        <p:grpSpPr>
          <a:xfrm>
            <a:off x="6155896" y="1171880"/>
            <a:ext cx="6112306" cy="4615298"/>
            <a:chOff x="5833525" y="1477625"/>
            <a:chExt cx="6269675" cy="4807101"/>
          </a:xfrm>
        </p:grpSpPr>
        <p:pic>
          <p:nvPicPr>
            <p:cNvPr id="147" name="Google Shape;147;p18"/>
            <p:cNvPicPr preferRelativeResize="0"/>
            <p:nvPr/>
          </p:nvPicPr>
          <p:blipFill>
            <a:blip r:embed="rId3">
              <a:alphaModFix/>
            </a:blip>
            <a:stretch>
              <a:fillRect/>
            </a:stretch>
          </p:blipFill>
          <p:spPr>
            <a:xfrm>
              <a:off x="5833525" y="2018145"/>
              <a:ext cx="5011476" cy="4266581"/>
            </a:xfrm>
            <a:prstGeom prst="rect">
              <a:avLst/>
            </a:prstGeom>
            <a:noFill/>
            <a:ln>
              <a:noFill/>
            </a:ln>
          </p:spPr>
        </p:pic>
        <p:cxnSp>
          <p:nvCxnSpPr>
            <p:cNvPr id="148" name="Google Shape;148;p18"/>
            <p:cNvCxnSpPr/>
            <p:nvPr/>
          </p:nvCxnSpPr>
          <p:spPr>
            <a:xfrm>
              <a:off x="6152150" y="1914700"/>
              <a:ext cx="3496200" cy="0"/>
            </a:xfrm>
            <a:prstGeom prst="straightConnector1">
              <a:avLst/>
            </a:prstGeom>
            <a:noFill/>
            <a:ln cap="flat" cmpd="sng" w="28575">
              <a:solidFill>
                <a:schemeClr val="dk2"/>
              </a:solidFill>
              <a:prstDash val="solid"/>
              <a:round/>
              <a:headEnd len="med" w="med" type="triangle"/>
              <a:tailEnd len="med" w="med" type="triangle"/>
            </a:ln>
          </p:spPr>
        </p:cxnSp>
        <p:cxnSp>
          <p:nvCxnSpPr>
            <p:cNvPr id="149" name="Google Shape;149;p18"/>
            <p:cNvCxnSpPr/>
            <p:nvPr/>
          </p:nvCxnSpPr>
          <p:spPr>
            <a:xfrm>
              <a:off x="6152150" y="1745750"/>
              <a:ext cx="11100" cy="851700"/>
            </a:xfrm>
            <a:prstGeom prst="straightConnector1">
              <a:avLst/>
            </a:prstGeom>
            <a:noFill/>
            <a:ln cap="flat" cmpd="sng" w="28575">
              <a:solidFill>
                <a:schemeClr val="dk2"/>
              </a:solidFill>
              <a:prstDash val="solid"/>
              <a:round/>
              <a:headEnd len="med" w="med" type="none"/>
              <a:tailEnd len="med" w="med" type="none"/>
            </a:ln>
          </p:spPr>
        </p:cxnSp>
        <p:cxnSp>
          <p:nvCxnSpPr>
            <p:cNvPr id="150" name="Google Shape;150;p18"/>
            <p:cNvCxnSpPr/>
            <p:nvPr/>
          </p:nvCxnSpPr>
          <p:spPr>
            <a:xfrm>
              <a:off x="9625575" y="1684900"/>
              <a:ext cx="11100" cy="459600"/>
            </a:xfrm>
            <a:prstGeom prst="straightConnector1">
              <a:avLst/>
            </a:prstGeom>
            <a:noFill/>
            <a:ln cap="flat" cmpd="sng" w="28575">
              <a:solidFill>
                <a:schemeClr val="dk2"/>
              </a:solidFill>
              <a:prstDash val="solid"/>
              <a:round/>
              <a:headEnd len="med" w="med" type="none"/>
              <a:tailEnd len="med" w="med" type="none"/>
            </a:ln>
          </p:spPr>
        </p:cxnSp>
        <p:cxnSp>
          <p:nvCxnSpPr>
            <p:cNvPr id="151" name="Google Shape;151;p18"/>
            <p:cNvCxnSpPr/>
            <p:nvPr/>
          </p:nvCxnSpPr>
          <p:spPr>
            <a:xfrm flipH="1" rot="10800000">
              <a:off x="11082750" y="2273750"/>
              <a:ext cx="2100" cy="3507000"/>
            </a:xfrm>
            <a:prstGeom prst="straightConnector1">
              <a:avLst/>
            </a:prstGeom>
            <a:noFill/>
            <a:ln cap="flat" cmpd="sng" w="28575">
              <a:solidFill>
                <a:schemeClr val="dk2"/>
              </a:solidFill>
              <a:prstDash val="solid"/>
              <a:round/>
              <a:headEnd len="med" w="med" type="triangle"/>
              <a:tailEnd len="med" w="med" type="triangle"/>
            </a:ln>
          </p:spPr>
        </p:cxnSp>
        <p:cxnSp>
          <p:nvCxnSpPr>
            <p:cNvPr id="152" name="Google Shape;152;p18"/>
            <p:cNvCxnSpPr/>
            <p:nvPr/>
          </p:nvCxnSpPr>
          <p:spPr>
            <a:xfrm rot="10800000">
              <a:off x="9661725" y="2262925"/>
              <a:ext cx="1790400" cy="11100"/>
            </a:xfrm>
            <a:prstGeom prst="straightConnector1">
              <a:avLst/>
            </a:prstGeom>
            <a:noFill/>
            <a:ln cap="flat" cmpd="sng" w="28575">
              <a:solidFill>
                <a:schemeClr val="dk2"/>
              </a:solidFill>
              <a:prstDash val="solid"/>
              <a:round/>
              <a:headEnd len="med" w="med" type="none"/>
              <a:tailEnd len="med" w="med" type="none"/>
            </a:ln>
          </p:spPr>
        </p:cxnSp>
        <p:cxnSp>
          <p:nvCxnSpPr>
            <p:cNvPr id="153" name="Google Shape;153;p18"/>
            <p:cNvCxnSpPr/>
            <p:nvPr/>
          </p:nvCxnSpPr>
          <p:spPr>
            <a:xfrm flipH="1">
              <a:off x="9694025" y="5794775"/>
              <a:ext cx="1664400" cy="26400"/>
            </a:xfrm>
            <a:prstGeom prst="straightConnector1">
              <a:avLst/>
            </a:prstGeom>
            <a:noFill/>
            <a:ln cap="flat" cmpd="sng" w="28575">
              <a:solidFill>
                <a:schemeClr val="dk2"/>
              </a:solidFill>
              <a:prstDash val="solid"/>
              <a:round/>
              <a:headEnd len="med" w="med" type="none"/>
              <a:tailEnd len="med" w="med" type="none"/>
            </a:ln>
          </p:spPr>
        </p:cxnSp>
        <p:sp>
          <p:nvSpPr>
            <p:cNvPr id="154" name="Google Shape;154;p18"/>
            <p:cNvSpPr txBox="1"/>
            <p:nvPr/>
          </p:nvSpPr>
          <p:spPr>
            <a:xfrm>
              <a:off x="11035500" y="3652350"/>
              <a:ext cx="10677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Ø = 4”</a:t>
              </a:r>
              <a:endParaRPr sz="2400">
                <a:latin typeface="Calibri"/>
                <a:ea typeface="Calibri"/>
                <a:cs typeface="Calibri"/>
                <a:sym typeface="Calibri"/>
              </a:endParaRPr>
            </a:p>
          </p:txBody>
        </p:sp>
        <p:sp>
          <p:nvSpPr>
            <p:cNvPr id="155" name="Google Shape;155;p18"/>
            <p:cNvSpPr txBox="1"/>
            <p:nvPr/>
          </p:nvSpPr>
          <p:spPr>
            <a:xfrm>
              <a:off x="7656675" y="1477625"/>
              <a:ext cx="10677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4”</a:t>
              </a:r>
              <a:endParaRPr sz="2400">
                <a:latin typeface="Calibri"/>
                <a:ea typeface="Calibri"/>
                <a:cs typeface="Calibri"/>
                <a:sym typeface="Calibri"/>
              </a:endParaRPr>
            </a:p>
          </p:txBody>
        </p:sp>
      </p:grpSp>
      <p:sp>
        <p:nvSpPr>
          <p:cNvPr id="156" name="Google Shape;156;p18"/>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Design Overview</a:t>
            </a:r>
            <a:endParaRPr/>
          </a:p>
        </p:txBody>
      </p:sp>
      <p:sp>
        <p:nvSpPr>
          <p:cNvPr id="157" name="Google Shape;157;p18"/>
          <p:cNvSpPr txBox="1"/>
          <p:nvPr>
            <p:ph idx="1" type="body"/>
          </p:nvPr>
        </p:nvSpPr>
        <p:spPr>
          <a:xfrm>
            <a:off x="18216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OD: 4”</a:t>
            </a:r>
            <a:endParaRPr/>
          </a:p>
          <a:p>
            <a:pPr indent="0" lvl="0" marL="0" rtl="0" algn="l">
              <a:spcBef>
                <a:spcPts val="1000"/>
              </a:spcBef>
              <a:spcAft>
                <a:spcPts val="0"/>
              </a:spcAft>
              <a:buNone/>
            </a:pPr>
            <a:r>
              <a:rPr lang="en-US"/>
              <a:t>Lg: 4” (W/O electronics)</a:t>
            </a:r>
            <a:endParaRPr/>
          </a:p>
          <a:p>
            <a:pPr indent="0" lvl="0" marL="0" rtl="0" algn="l">
              <a:spcBef>
                <a:spcPts val="1000"/>
              </a:spcBef>
              <a:spcAft>
                <a:spcPts val="0"/>
              </a:spcAft>
              <a:buNone/>
            </a:pPr>
            <a:r>
              <a:rPr lang="en-US"/>
              <a:t>Mass: 1.8 kg (unoptimized)</a:t>
            </a:r>
            <a:endParaRPr/>
          </a:p>
          <a:p>
            <a:pPr indent="0" lvl="0" marL="0" rtl="0" algn="l">
              <a:spcBef>
                <a:spcPts val="1000"/>
              </a:spcBef>
              <a:spcAft>
                <a:spcPts val="0"/>
              </a:spcAft>
              <a:buNone/>
            </a:pPr>
            <a:r>
              <a:rPr lang="en-US"/>
              <a:t>Output torque: 70Nm/100Nm</a:t>
            </a:r>
            <a:endParaRPr/>
          </a:p>
          <a:p>
            <a:pPr indent="0" lvl="0" marL="0" rtl="0" algn="l">
              <a:spcBef>
                <a:spcPts val="1000"/>
              </a:spcBef>
              <a:spcAft>
                <a:spcPts val="0"/>
              </a:spcAft>
              <a:buNone/>
            </a:pPr>
            <a:r>
              <a:t/>
            </a:r>
            <a:endParaRPr/>
          </a:p>
        </p:txBody>
      </p:sp>
      <p:sp>
        <p:nvSpPr>
          <p:cNvPr id="158" name="Google Shape;158;p18"/>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9"/>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Assembly</a:t>
            </a:r>
            <a:endParaRPr/>
          </a:p>
        </p:txBody>
      </p:sp>
      <p:sp>
        <p:nvSpPr>
          <p:cNvPr id="164" name="Google Shape;164;p19"/>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65" name="Google Shape;165;p19"/>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In over 40 years of operation, Harmonic Drive AG has developed into a prestige solution provider for high precision drive technology with around 400 employees at its Limburg facility in Germany. Whether it is servo actuators, direct drives, gears with the strain wave gear principle, planetary gears or special drives to meet individual customer specifications – Harmonic Drive AG designs, develops, produces and its clients with technically advanced, innovative products which are characterised by excellent lifetime precision, high power density and compact, lightweight designs." id="166" name="Google Shape;166;p19" title="Strain wave gear principle - Harmonic Drive AG">
            <a:hlinkClick r:id="rId3"/>
          </p:cNvPr>
          <p:cNvPicPr preferRelativeResize="0"/>
          <p:nvPr/>
        </p:nvPicPr>
        <p:blipFill>
          <a:blip r:embed="rId4">
            <a:alphaModFix/>
          </a:blip>
          <a:stretch>
            <a:fillRect/>
          </a:stretch>
        </p:blipFill>
        <p:spPr>
          <a:xfrm>
            <a:off x="-58475" y="-1142987"/>
            <a:ext cx="12192000" cy="91439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Assembly</a:t>
            </a:r>
            <a:endParaRPr/>
          </a:p>
        </p:txBody>
      </p:sp>
      <p:sp>
        <p:nvSpPr>
          <p:cNvPr id="172" name="Google Shape;172;p20"/>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73" name="Google Shape;173;p20"/>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4" name="Google Shape;174;p20" title="Assembly video loop">
            <a:hlinkClick r:id="rId3"/>
          </p:cNvPr>
          <p:cNvPicPr preferRelativeResize="0"/>
          <p:nvPr/>
        </p:nvPicPr>
        <p:blipFill>
          <a:blip r:embed="rId4">
            <a:alphaModFix/>
          </a:blip>
          <a:stretch>
            <a:fillRect/>
          </a:stretch>
        </p:blipFill>
        <p:spPr>
          <a:xfrm>
            <a:off x="-76337" y="-1200250"/>
            <a:ext cx="12344675" cy="92585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2032775" y="343850"/>
            <a:ext cx="9183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Components</a:t>
            </a:r>
            <a:endParaRPr/>
          </a:p>
        </p:txBody>
      </p:sp>
      <p:sp>
        <p:nvSpPr>
          <p:cNvPr id="180" name="Google Shape;180;p21"/>
          <p:cNvSpPr txBox="1"/>
          <p:nvPr>
            <p:ph idx="1" type="body"/>
          </p:nvPr>
        </p:nvSpPr>
        <p:spPr>
          <a:xfrm>
            <a:off x="2126400" y="1595100"/>
            <a:ext cx="8909100" cy="43515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Kollmorgen Frameless Motor</a:t>
            </a:r>
            <a:endParaRPr/>
          </a:p>
          <a:p>
            <a:pPr indent="-381000" lvl="1" marL="914400" rtl="0" algn="l">
              <a:spcBef>
                <a:spcPts val="0"/>
              </a:spcBef>
              <a:spcAft>
                <a:spcPts val="0"/>
              </a:spcAft>
              <a:buSzPts val="2400"/>
              <a:buChar char="•"/>
            </a:pPr>
            <a:r>
              <a:rPr lang="en-US"/>
              <a:t>Output Torque: </a:t>
            </a:r>
            <a:r>
              <a:rPr lang="en-US">
                <a:solidFill>
                  <a:srgbClr val="4A86E8"/>
                </a:solidFill>
              </a:rPr>
              <a:t>0.939 Nm (cont. stall)</a:t>
            </a:r>
            <a:endParaRPr>
              <a:solidFill>
                <a:srgbClr val="4A86E8"/>
              </a:solidFill>
            </a:endParaRPr>
          </a:p>
          <a:p>
            <a:pPr indent="-381000" lvl="1" marL="914400" rtl="0" algn="l">
              <a:spcBef>
                <a:spcPts val="0"/>
              </a:spcBef>
              <a:spcAft>
                <a:spcPts val="0"/>
              </a:spcAft>
              <a:buSzPts val="2400"/>
              <a:buChar char="•"/>
            </a:pPr>
            <a:r>
              <a:rPr lang="en-US"/>
              <a:t>Mass: </a:t>
            </a:r>
            <a:r>
              <a:rPr lang="en-US">
                <a:solidFill>
                  <a:srgbClr val="4A86E8"/>
                </a:solidFill>
              </a:rPr>
              <a:t>435g</a:t>
            </a:r>
            <a:endParaRPr>
              <a:solidFill>
                <a:srgbClr val="4A86E8"/>
              </a:solidFill>
            </a:endParaRPr>
          </a:p>
          <a:p>
            <a:pPr indent="0" lvl="0" marL="914400" rtl="0" algn="l">
              <a:spcBef>
                <a:spcPts val="1000"/>
              </a:spcBef>
              <a:spcAft>
                <a:spcPts val="0"/>
              </a:spcAft>
              <a:buNone/>
            </a:pPr>
            <a:r>
              <a:t/>
            </a:r>
            <a:endParaRPr>
              <a:solidFill>
                <a:srgbClr val="4A86E8"/>
              </a:solidFill>
            </a:endParaRPr>
          </a:p>
          <a:p>
            <a:pPr indent="-406400" lvl="0" marL="457200" rtl="0" algn="l">
              <a:spcBef>
                <a:spcPts val="1000"/>
              </a:spcBef>
              <a:spcAft>
                <a:spcPts val="0"/>
              </a:spcAft>
              <a:buSzPts val="2800"/>
              <a:buChar char="•"/>
            </a:pPr>
            <a:r>
              <a:rPr lang="en-US"/>
              <a:t>Shimpo Drive Gearbox</a:t>
            </a:r>
            <a:endParaRPr/>
          </a:p>
          <a:p>
            <a:pPr indent="-381000" lvl="1" marL="914400" rtl="0" algn="l">
              <a:spcBef>
                <a:spcPts val="0"/>
              </a:spcBef>
              <a:spcAft>
                <a:spcPts val="0"/>
              </a:spcAft>
              <a:buSzPts val="2400"/>
              <a:buChar char="•"/>
            </a:pPr>
            <a:r>
              <a:rPr lang="en-US"/>
              <a:t>Gear Ratio: </a:t>
            </a:r>
            <a:r>
              <a:rPr lang="en-US">
                <a:solidFill>
                  <a:srgbClr val="4A86E8"/>
                </a:solidFill>
              </a:rPr>
              <a:t>100:1</a:t>
            </a:r>
            <a:endParaRPr>
              <a:solidFill>
                <a:srgbClr val="4A86E8"/>
              </a:solidFill>
            </a:endParaRPr>
          </a:p>
          <a:p>
            <a:pPr indent="-381000" lvl="1" marL="914400" rtl="0" algn="l">
              <a:spcBef>
                <a:spcPts val="0"/>
              </a:spcBef>
              <a:spcAft>
                <a:spcPts val="0"/>
              </a:spcAft>
              <a:buSzPts val="2400"/>
              <a:buChar char="•"/>
            </a:pPr>
            <a:r>
              <a:rPr lang="en-US"/>
              <a:t>Output Torque: </a:t>
            </a:r>
            <a:r>
              <a:rPr lang="en-US">
                <a:solidFill>
                  <a:srgbClr val="4A86E8"/>
                </a:solidFill>
              </a:rPr>
              <a:t>70Nm/163Nm</a:t>
            </a:r>
            <a:endParaRPr>
              <a:solidFill>
                <a:srgbClr val="4A86E8"/>
              </a:solidFill>
            </a:endParaRPr>
          </a:p>
          <a:p>
            <a:pPr indent="-381000" lvl="1" marL="914400" rtl="0" algn="l">
              <a:spcBef>
                <a:spcPts val="0"/>
              </a:spcBef>
              <a:spcAft>
                <a:spcPts val="0"/>
              </a:spcAft>
              <a:buSzPts val="2400"/>
              <a:buChar char="•"/>
            </a:pPr>
            <a:r>
              <a:rPr lang="en-US"/>
              <a:t>Mass: </a:t>
            </a:r>
            <a:r>
              <a:rPr lang="en-US">
                <a:solidFill>
                  <a:srgbClr val="4A86E8"/>
                </a:solidFill>
              </a:rPr>
              <a:t>430g</a:t>
            </a:r>
            <a:endParaRPr/>
          </a:p>
        </p:txBody>
      </p:sp>
      <p:sp>
        <p:nvSpPr>
          <p:cNvPr id="181" name="Google Shape;181;p21"/>
          <p:cNvSpPr txBox="1"/>
          <p:nvPr>
            <p:ph idx="12" type="sldNum"/>
          </p:nvPr>
        </p:nvSpPr>
        <p:spPr>
          <a:xfrm>
            <a:off x="8335725" y="638811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82" name="Google Shape;182;p21"/>
          <p:cNvPicPr preferRelativeResize="0"/>
          <p:nvPr/>
        </p:nvPicPr>
        <p:blipFill>
          <a:blip r:embed="rId3">
            <a:alphaModFix/>
          </a:blip>
          <a:stretch>
            <a:fillRect/>
          </a:stretch>
        </p:blipFill>
        <p:spPr>
          <a:xfrm>
            <a:off x="8623850" y="1007675"/>
            <a:ext cx="1821600" cy="1902384"/>
          </a:xfrm>
          <a:prstGeom prst="rect">
            <a:avLst/>
          </a:prstGeom>
          <a:noFill/>
          <a:ln>
            <a:noFill/>
          </a:ln>
        </p:spPr>
      </p:pic>
      <p:pic>
        <p:nvPicPr>
          <p:cNvPr id="183" name="Google Shape;183;p21"/>
          <p:cNvPicPr preferRelativeResize="0"/>
          <p:nvPr/>
        </p:nvPicPr>
        <p:blipFill>
          <a:blip r:embed="rId4">
            <a:alphaModFix/>
          </a:blip>
          <a:stretch>
            <a:fillRect/>
          </a:stretch>
        </p:blipFill>
        <p:spPr>
          <a:xfrm>
            <a:off x="8867124" y="3767975"/>
            <a:ext cx="2008225" cy="1515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